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56"/>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6289-FFF5-7A47-BCB7-CFC5DB5F5A20}"/>
              </a:ext>
            </a:extLst>
          </p:cNvPr>
          <p:cNvSpPr>
            <a:spLocks noGrp="1"/>
          </p:cNvSpPr>
          <p:nvPr>
            <p:ph type="ctrTitle"/>
          </p:nvPr>
        </p:nvSpPr>
        <p:spPr>
          <a:xfrm>
            <a:off x="1507067" y="1289154"/>
            <a:ext cx="7766936" cy="1439056"/>
          </a:xfrm>
        </p:spPr>
        <p:txBody>
          <a:bodyPr/>
          <a:lstStyle/>
          <a:p>
            <a:pPr algn="ctr"/>
            <a:r>
              <a:rPr lang="en-US" sz="7200" dirty="0"/>
              <a:t>SRTI</a:t>
            </a:r>
          </a:p>
        </p:txBody>
      </p:sp>
      <p:sp>
        <p:nvSpPr>
          <p:cNvPr id="3" name="Subtitle 2">
            <a:extLst>
              <a:ext uri="{FF2B5EF4-FFF2-40B4-BE49-F238E27FC236}">
                <a16:creationId xmlns:a16="http://schemas.microsoft.com/office/drawing/2014/main" id="{3EAEE2E8-2283-5B45-B0A7-D2900F3498BB}"/>
              </a:ext>
            </a:extLst>
          </p:cNvPr>
          <p:cNvSpPr>
            <a:spLocks noGrp="1"/>
          </p:cNvSpPr>
          <p:nvPr>
            <p:ph type="subTitle" idx="1"/>
          </p:nvPr>
        </p:nvSpPr>
        <p:spPr>
          <a:xfrm>
            <a:off x="1507067" y="3357797"/>
            <a:ext cx="7766936" cy="3500203"/>
          </a:xfrm>
        </p:spPr>
        <p:txBody>
          <a:bodyPr>
            <a:normAutofit lnSpcReduction="10000"/>
          </a:bodyPr>
          <a:lstStyle/>
          <a:p>
            <a:pPr algn="ctr"/>
            <a:r>
              <a:rPr lang="en-US" sz="6000" dirty="0">
                <a:solidFill>
                  <a:schemeClr val="accent1">
                    <a:lumMod val="75000"/>
                  </a:schemeClr>
                </a:solidFill>
              </a:rPr>
              <a:t>It’s at Process</a:t>
            </a:r>
          </a:p>
          <a:p>
            <a:pPr algn="ctr"/>
            <a:endParaRPr lang="en-US" sz="6000" dirty="0">
              <a:solidFill>
                <a:schemeClr val="accent1">
                  <a:lumMod val="75000"/>
                </a:schemeClr>
              </a:solidFill>
            </a:endParaRPr>
          </a:p>
          <a:p>
            <a:pPr algn="l"/>
            <a:endParaRPr lang="en-US" sz="2400" dirty="0">
              <a:solidFill>
                <a:schemeClr val="accent1">
                  <a:lumMod val="75000"/>
                </a:schemeClr>
              </a:solidFill>
            </a:endParaRPr>
          </a:p>
          <a:p>
            <a:pPr algn="l"/>
            <a:r>
              <a:rPr lang="en-US" sz="2400">
                <a:solidFill>
                  <a:schemeClr val="accent1">
                    <a:lumMod val="75000"/>
                  </a:schemeClr>
                </a:solidFill>
              </a:rPr>
              <a:t>Miranda Manley</a:t>
            </a:r>
            <a:endParaRPr lang="en-US" sz="2400" dirty="0">
              <a:solidFill>
                <a:schemeClr val="accent1">
                  <a:lumMod val="75000"/>
                </a:schemeClr>
              </a:solidFill>
            </a:endParaRPr>
          </a:p>
          <a:p>
            <a:pPr algn="l"/>
            <a:r>
              <a:rPr lang="en-US" sz="2400" dirty="0">
                <a:solidFill>
                  <a:schemeClr val="accent1">
                    <a:lumMod val="75000"/>
                  </a:schemeClr>
                </a:solidFill>
              </a:rPr>
              <a:t>September 2019</a:t>
            </a:r>
          </a:p>
          <a:p>
            <a:pPr algn="ctr"/>
            <a:endParaRPr lang="en-US" sz="6000" dirty="0">
              <a:solidFill>
                <a:schemeClr val="accent1">
                  <a:lumMod val="75000"/>
                </a:schemeClr>
              </a:solidFill>
            </a:endParaRPr>
          </a:p>
          <a:p>
            <a:pPr algn="ctr"/>
            <a:endParaRPr lang="en-US" sz="6000" dirty="0">
              <a:solidFill>
                <a:schemeClr val="accent1">
                  <a:lumMod val="75000"/>
                </a:schemeClr>
              </a:solidFill>
            </a:endParaRPr>
          </a:p>
          <a:p>
            <a:pPr algn="ctr"/>
            <a:endParaRPr lang="en-US" sz="6000" dirty="0">
              <a:solidFill>
                <a:schemeClr val="accent1">
                  <a:lumMod val="75000"/>
                </a:schemeClr>
              </a:solidFill>
            </a:endParaRPr>
          </a:p>
        </p:txBody>
      </p:sp>
    </p:spTree>
    <p:extLst>
      <p:ext uri="{BB962C8B-B14F-4D97-AF65-F5344CB8AC3E}">
        <p14:creationId xmlns:p14="http://schemas.microsoft.com/office/powerpoint/2010/main" val="174244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222E-5138-D042-A1AB-75ADF12BE0D5}"/>
              </a:ext>
            </a:extLst>
          </p:cNvPr>
          <p:cNvSpPr>
            <a:spLocks noGrp="1"/>
          </p:cNvSpPr>
          <p:nvPr>
            <p:ph type="title"/>
          </p:nvPr>
        </p:nvSpPr>
        <p:spPr/>
        <p:txBody>
          <a:bodyPr>
            <a:normAutofit/>
          </a:bodyPr>
          <a:lstStyle/>
          <a:p>
            <a:pPr algn="ctr"/>
            <a:r>
              <a:rPr lang="en-US" sz="5400" dirty="0"/>
              <a:t>What do I bring to SRTI?</a:t>
            </a:r>
          </a:p>
        </p:txBody>
      </p:sp>
      <p:sp>
        <p:nvSpPr>
          <p:cNvPr id="3" name="Content Placeholder 2">
            <a:extLst>
              <a:ext uri="{FF2B5EF4-FFF2-40B4-BE49-F238E27FC236}">
                <a16:creationId xmlns:a16="http://schemas.microsoft.com/office/drawing/2014/main" id="{E85B4DBD-1698-9C4F-9818-F6F51E678A6A}"/>
              </a:ext>
            </a:extLst>
          </p:cNvPr>
          <p:cNvSpPr>
            <a:spLocks noGrp="1"/>
          </p:cNvSpPr>
          <p:nvPr>
            <p:ph idx="1"/>
          </p:nvPr>
        </p:nvSpPr>
        <p:spPr/>
        <p:txBody>
          <a:bodyPr/>
          <a:lstStyle/>
          <a:p>
            <a:r>
              <a:rPr lang="en-US" sz="2800" dirty="0"/>
              <a:t>Meetings every Tuesday at 8:00 am in conference room.</a:t>
            </a:r>
          </a:p>
          <a:p>
            <a:r>
              <a:rPr lang="en-US" sz="2800" dirty="0"/>
              <a:t>Bring STAR report, Easy CBM report, intervention log, phone documentation, attendance issues, grades or any information that could shed light on the situation.</a:t>
            </a:r>
          </a:p>
          <a:p>
            <a:endParaRPr lang="en-US" dirty="0"/>
          </a:p>
          <a:p>
            <a:endParaRPr lang="en-US" dirty="0"/>
          </a:p>
        </p:txBody>
      </p:sp>
    </p:spTree>
    <p:extLst>
      <p:ext uri="{BB962C8B-B14F-4D97-AF65-F5344CB8AC3E}">
        <p14:creationId xmlns:p14="http://schemas.microsoft.com/office/powerpoint/2010/main" val="93468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B794-7ADC-F641-ADB6-D43E6ABE2C06}"/>
              </a:ext>
            </a:extLst>
          </p:cNvPr>
          <p:cNvSpPr>
            <a:spLocks noGrp="1"/>
          </p:cNvSpPr>
          <p:nvPr>
            <p:ph type="title"/>
          </p:nvPr>
        </p:nvSpPr>
        <p:spPr/>
        <p:txBody>
          <a:bodyPr>
            <a:normAutofit/>
          </a:bodyPr>
          <a:lstStyle/>
          <a:p>
            <a:pPr algn="ctr"/>
            <a:r>
              <a:rPr lang="en-US" sz="5400" dirty="0"/>
              <a:t>What’s Next</a:t>
            </a:r>
          </a:p>
        </p:txBody>
      </p:sp>
      <p:sp>
        <p:nvSpPr>
          <p:cNvPr id="3" name="Content Placeholder 2">
            <a:extLst>
              <a:ext uri="{FF2B5EF4-FFF2-40B4-BE49-F238E27FC236}">
                <a16:creationId xmlns:a16="http://schemas.microsoft.com/office/drawing/2014/main" id="{1651740A-F7A3-944F-9D7B-043E19C75735}"/>
              </a:ext>
            </a:extLst>
          </p:cNvPr>
          <p:cNvSpPr>
            <a:spLocks noGrp="1"/>
          </p:cNvSpPr>
          <p:nvPr>
            <p:ph idx="1"/>
          </p:nvPr>
        </p:nvSpPr>
        <p:spPr/>
        <p:txBody>
          <a:bodyPr/>
          <a:lstStyle/>
          <a:p>
            <a:r>
              <a:rPr lang="en-US" sz="2800" dirty="0"/>
              <a:t>Multiple Trainings on research-based Tier 2 interventions!</a:t>
            </a:r>
          </a:p>
          <a:p>
            <a:endParaRPr lang="en-US" sz="2800" dirty="0"/>
          </a:p>
          <a:p>
            <a:r>
              <a:rPr lang="en-US" sz="2800" dirty="0"/>
              <a:t>Questions?</a:t>
            </a:r>
          </a:p>
          <a:p>
            <a:endParaRPr lang="en-US" dirty="0"/>
          </a:p>
          <a:p>
            <a:endParaRPr lang="en-US" dirty="0"/>
          </a:p>
        </p:txBody>
      </p:sp>
    </p:spTree>
    <p:extLst>
      <p:ext uri="{BB962C8B-B14F-4D97-AF65-F5344CB8AC3E}">
        <p14:creationId xmlns:p14="http://schemas.microsoft.com/office/powerpoint/2010/main" val="342170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CECD-84A3-EB47-A644-45B19BA11682}"/>
              </a:ext>
            </a:extLst>
          </p:cNvPr>
          <p:cNvSpPr>
            <a:spLocks noGrp="1"/>
          </p:cNvSpPr>
          <p:nvPr>
            <p:ph type="title"/>
          </p:nvPr>
        </p:nvSpPr>
        <p:spPr/>
        <p:txBody>
          <a:bodyPr>
            <a:normAutofit/>
          </a:bodyPr>
          <a:lstStyle/>
          <a:p>
            <a:pPr algn="ctr"/>
            <a:r>
              <a:rPr lang="en-US" sz="5400" dirty="0"/>
              <a:t>Why Change?</a:t>
            </a:r>
          </a:p>
        </p:txBody>
      </p:sp>
      <p:sp>
        <p:nvSpPr>
          <p:cNvPr id="3" name="Content Placeholder 2">
            <a:extLst>
              <a:ext uri="{FF2B5EF4-FFF2-40B4-BE49-F238E27FC236}">
                <a16:creationId xmlns:a16="http://schemas.microsoft.com/office/drawing/2014/main" id="{189452DC-AB2F-8D4F-B9F0-2A0F2646346C}"/>
              </a:ext>
            </a:extLst>
          </p:cNvPr>
          <p:cNvSpPr>
            <a:spLocks noGrp="1"/>
          </p:cNvSpPr>
          <p:nvPr>
            <p:ph idx="1"/>
          </p:nvPr>
        </p:nvSpPr>
        <p:spPr/>
        <p:txBody>
          <a:bodyPr>
            <a:normAutofit fontScale="92500" lnSpcReduction="10000"/>
          </a:bodyPr>
          <a:lstStyle/>
          <a:p>
            <a:r>
              <a:rPr lang="en-US" sz="3200" dirty="0"/>
              <a:t>For 30 years we have operated under the  Discrepancy Model to identify a child who is disabled.</a:t>
            </a:r>
          </a:p>
          <a:p>
            <a:r>
              <a:rPr lang="en-US" sz="3200" dirty="0"/>
              <a:t>Discrepancy Model:  Child’s Expected Achievement vs. Actual Achievement</a:t>
            </a:r>
          </a:p>
          <a:p>
            <a:r>
              <a:rPr lang="en-US" sz="3200" dirty="0"/>
              <a:t>Basically, the focus was on the child.  What is the child’s problem?  It has to be the child’s fault that he can’t learn.</a:t>
            </a:r>
          </a:p>
          <a:p>
            <a:pPr marL="0" indent="0">
              <a:buNone/>
            </a:pPr>
            <a:endParaRPr lang="en-US" dirty="0"/>
          </a:p>
        </p:txBody>
      </p:sp>
    </p:spTree>
    <p:extLst>
      <p:ext uri="{BB962C8B-B14F-4D97-AF65-F5344CB8AC3E}">
        <p14:creationId xmlns:p14="http://schemas.microsoft.com/office/powerpoint/2010/main" val="210909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9F34-BD55-3D43-8632-1E0E186E1F2F}"/>
              </a:ext>
            </a:extLst>
          </p:cNvPr>
          <p:cNvSpPr>
            <a:spLocks noGrp="1"/>
          </p:cNvSpPr>
          <p:nvPr>
            <p:ph type="title"/>
          </p:nvPr>
        </p:nvSpPr>
        <p:spPr/>
        <p:txBody>
          <a:bodyPr>
            <a:normAutofit/>
          </a:bodyPr>
          <a:lstStyle/>
          <a:p>
            <a:pPr algn="ctr"/>
            <a:r>
              <a:rPr lang="en-US" sz="5400" dirty="0"/>
              <a:t>Paradigm Shift</a:t>
            </a:r>
          </a:p>
        </p:txBody>
      </p:sp>
      <p:sp>
        <p:nvSpPr>
          <p:cNvPr id="3" name="Content Placeholder 2">
            <a:extLst>
              <a:ext uri="{FF2B5EF4-FFF2-40B4-BE49-F238E27FC236}">
                <a16:creationId xmlns:a16="http://schemas.microsoft.com/office/drawing/2014/main" id="{E6CD9B3B-7B8C-5D4B-B8C2-8D31A9AB479A}"/>
              </a:ext>
            </a:extLst>
          </p:cNvPr>
          <p:cNvSpPr>
            <a:spLocks noGrp="1"/>
          </p:cNvSpPr>
          <p:nvPr>
            <p:ph idx="1"/>
          </p:nvPr>
        </p:nvSpPr>
        <p:spPr>
          <a:xfrm>
            <a:off x="677334" y="1930400"/>
            <a:ext cx="8596668" cy="4500707"/>
          </a:xfrm>
        </p:spPr>
        <p:txBody>
          <a:bodyPr>
            <a:noAutofit/>
          </a:bodyPr>
          <a:lstStyle/>
          <a:p>
            <a:pPr algn="ctr"/>
            <a:r>
              <a:rPr lang="en-US" sz="2800" dirty="0"/>
              <a:t>Moving to the RTI Model requires a shift in thinking for all involved!</a:t>
            </a:r>
          </a:p>
          <a:p>
            <a:pPr marL="0" indent="0" algn="ctr">
              <a:buNone/>
            </a:pPr>
            <a:r>
              <a:rPr lang="en-US" sz="3600" b="1" dirty="0"/>
              <a:t>New Philosophy:</a:t>
            </a:r>
          </a:p>
          <a:p>
            <a:r>
              <a:rPr lang="en-US" sz="3200" dirty="0"/>
              <a:t>Change From:  </a:t>
            </a:r>
          </a:p>
          <a:p>
            <a:pPr marL="0" indent="0" algn="ctr">
              <a:buNone/>
            </a:pPr>
            <a:r>
              <a:rPr lang="en-US" sz="3200" dirty="0"/>
              <a:t>Our team’s purpose is to get the child INTO special education, TO a belief and action system that the team’s purpose is to </a:t>
            </a:r>
            <a:r>
              <a:rPr lang="en-US" sz="3200" b="1" dirty="0"/>
              <a:t>keep the child in the general education program</a:t>
            </a:r>
          </a:p>
        </p:txBody>
      </p:sp>
    </p:spTree>
    <p:extLst>
      <p:ext uri="{BB962C8B-B14F-4D97-AF65-F5344CB8AC3E}">
        <p14:creationId xmlns:p14="http://schemas.microsoft.com/office/powerpoint/2010/main" val="199095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2A38-5B4C-FA44-ADFB-76BE62BB3115}"/>
              </a:ext>
            </a:extLst>
          </p:cNvPr>
          <p:cNvSpPr>
            <a:spLocks noGrp="1"/>
          </p:cNvSpPr>
          <p:nvPr>
            <p:ph type="title"/>
          </p:nvPr>
        </p:nvSpPr>
        <p:spPr/>
        <p:txBody>
          <a:bodyPr>
            <a:noAutofit/>
          </a:bodyPr>
          <a:lstStyle/>
          <a:p>
            <a:pPr algn="ctr"/>
            <a:r>
              <a:rPr lang="en-US" sz="5400" dirty="0"/>
              <a:t>The Birth of Response to Intervention</a:t>
            </a:r>
          </a:p>
        </p:txBody>
      </p:sp>
      <p:sp>
        <p:nvSpPr>
          <p:cNvPr id="3" name="Content Placeholder 2">
            <a:extLst>
              <a:ext uri="{FF2B5EF4-FFF2-40B4-BE49-F238E27FC236}">
                <a16:creationId xmlns:a16="http://schemas.microsoft.com/office/drawing/2014/main" id="{DBF38041-4899-FD4C-811B-7FEFD78E325A}"/>
              </a:ext>
            </a:extLst>
          </p:cNvPr>
          <p:cNvSpPr>
            <a:spLocks noGrp="1"/>
          </p:cNvSpPr>
          <p:nvPr>
            <p:ph idx="1"/>
          </p:nvPr>
        </p:nvSpPr>
        <p:spPr>
          <a:xfrm>
            <a:off x="677334" y="2323475"/>
            <a:ext cx="8596668" cy="4032355"/>
          </a:xfrm>
        </p:spPr>
        <p:txBody>
          <a:bodyPr/>
          <a:lstStyle/>
          <a:p>
            <a:r>
              <a:rPr lang="en-US" sz="3200" dirty="0"/>
              <a:t>RTI forces us to focus on our instructional process FIRST instead of the individual child as being the problem.</a:t>
            </a:r>
          </a:p>
          <a:p>
            <a:r>
              <a:rPr lang="en-US" sz="3200" dirty="0"/>
              <a:t>We must be more INTROSPECTIVE and reflect on our daily teaching strategies and interventions used with our students.</a:t>
            </a:r>
          </a:p>
          <a:p>
            <a:pPr marL="0" indent="0">
              <a:buNone/>
            </a:pPr>
            <a:endParaRPr lang="en-US" dirty="0"/>
          </a:p>
        </p:txBody>
      </p:sp>
    </p:spTree>
    <p:extLst>
      <p:ext uri="{BB962C8B-B14F-4D97-AF65-F5344CB8AC3E}">
        <p14:creationId xmlns:p14="http://schemas.microsoft.com/office/powerpoint/2010/main" val="104770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B8AA-0283-744F-894C-33600ABAF036}"/>
              </a:ext>
            </a:extLst>
          </p:cNvPr>
          <p:cNvSpPr>
            <a:spLocks noGrp="1"/>
          </p:cNvSpPr>
          <p:nvPr>
            <p:ph type="title"/>
          </p:nvPr>
        </p:nvSpPr>
        <p:spPr/>
        <p:txBody>
          <a:bodyPr>
            <a:normAutofit/>
          </a:bodyPr>
          <a:lstStyle/>
          <a:p>
            <a:r>
              <a:rPr lang="en-US" dirty="0"/>
              <a:t>Intensive Research at Vanderbilt Shows…</a:t>
            </a:r>
          </a:p>
        </p:txBody>
      </p:sp>
      <p:sp>
        <p:nvSpPr>
          <p:cNvPr id="3" name="Content Placeholder 2">
            <a:extLst>
              <a:ext uri="{FF2B5EF4-FFF2-40B4-BE49-F238E27FC236}">
                <a16:creationId xmlns:a16="http://schemas.microsoft.com/office/drawing/2014/main" id="{02236AF2-A414-5748-A132-7393D7B7EF1E}"/>
              </a:ext>
            </a:extLst>
          </p:cNvPr>
          <p:cNvSpPr>
            <a:spLocks noGrp="1"/>
          </p:cNvSpPr>
          <p:nvPr>
            <p:ph idx="1"/>
          </p:nvPr>
        </p:nvSpPr>
        <p:spPr>
          <a:xfrm>
            <a:off x="677334" y="1409075"/>
            <a:ext cx="8596668" cy="4841823"/>
          </a:xfrm>
        </p:spPr>
        <p:txBody>
          <a:bodyPr>
            <a:noAutofit/>
          </a:bodyPr>
          <a:lstStyle/>
          <a:p>
            <a:r>
              <a:rPr lang="en-US" sz="2200" dirty="0"/>
              <a:t>80%-90% of our students in the general population should all respond to Universal Interventions by the teacher in the classroom just by being proactive.</a:t>
            </a:r>
          </a:p>
          <a:p>
            <a:endParaRPr lang="en-US" sz="2200" dirty="0"/>
          </a:p>
          <a:p>
            <a:r>
              <a:rPr lang="en-US" sz="2200" dirty="0"/>
              <a:t>5%-10% of our students will be in more Targeted Intervention Groups within the classroom with the teacher. These students could also see the intervention specialist or work with our assistants.</a:t>
            </a:r>
          </a:p>
          <a:p>
            <a:endParaRPr lang="en-US" sz="2200" dirty="0"/>
          </a:p>
          <a:p>
            <a:r>
              <a:rPr lang="en-US" sz="2200" dirty="0"/>
              <a:t>1%-5% of our students WILL NOT respond to core classroom instruction or to small group supplemental interventions and will require intensive, individualized interventions designed to meet specific learning goals (IEP).</a:t>
            </a:r>
          </a:p>
        </p:txBody>
      </p:sp>
    </p:spTree>
    <p:extLst>
      <p:ext uri="{BB962C8B-B14F-4D97-AF65-F5344CB8AC3E}">
        <p14:creationId xmlns:p14="http://schemas.microsoft.com/office/powerpoint/2010/main" val="2787970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C477-AB30-8E48-BE09-6DDA5AE1D33F}"/>
              </a:ext>
            </a:extLst>
          </p:cNvPr>
          <p:cNvSpPr>
            <a:spLocks noGrp="1"/>
          </p:cNvSpPr>
          <p:nvPr>
            <p:ph type="title"/>
          </p:nvPr>
        </p:nvSpPr>
        <p:spPr/>
        <p:txBody>
          <a:bodyPr>
            <a:normAutofit/>
          </a:bodyPr>
          <a:lstStyle/>
          <a:p>
            <a:pPr algn="ctr"/>
            <a:r>
              <a:rPr lang="en-US" sz="5400" dirty="0"/>
              <a:t>WHY RTI?</a:t>
            </a:r>
          </a:p>
        </p:txBody>
      </p:sp>
      <p:sp>
        <p:nvSpPr>
          <p:cNvPr id="3" name="Content Placeholder 2">
            <a:extLst>
              <a:ext uri="{FF2B5EF4-FFF2-40B4-BE49-F238E27FC236}">
                <a16:creationId xmlns:a16="http://schemas.microsoft.com/office/drawing/2014/main" id="{9F204268-30CC-FF4B-9C75-D4C3DE5D6209}"/>
              </a:ext>
            </a:extLst>
          </p:cNvPr>
          <p:cNvSpPr>
            <a:spLocks noGrp="1"/>
          </p:cNvSpPr>
          <p:nvPr>
            <p:ph idx="1"/>
          </p:nvPr>
        </p:nvSpPr>
        <p:spPr/>
        <p:txBody>
          <a:bodyPr>
            <a:normAutofit lnSpcReduction="10000"/>
          </a:bodyPr>
          <a:lstStyle/>
          <a:p>
            <a:r>
              <a:rPr lang="en-US" sz="3200" dirty="0"/>
              <a:t>Accountability</a:t>
            </a:r>
          </a:p>
          <a:p>
            <a:r>
              <a:rPr lang="en-US" sz="3200" dirty="0"/>
              <a:t>Multiple tiers of Intervention</a:t>
            </a:r>
          </a:p>
          <a:p>
            <a:r>
              <a:rPr lang="en-US" sz="3200" dirty="0"/>
              <a:t>Scientific-based interventions</a:t>
            </a:r>
          </a:p>
          <a:p>
            <a:r>
              <a:rPr lang="en-US" sz="3200" dirty="0"/>
              <a:t>Progress Monitoring every week or 2 weeks for change and decision-making purposes</a:t>
            </a:r>
          </a:p>
          <a:p>
            <a:r>
              <a:rPr lang="en-US" sz="3200" dirty="0"/>
              <a:t>Decisions are then driven by the child’s responses to intervention</a:t>
            </a:r>
          </a:p>
          <a:p>
            <a:endParaRPr lang="en-US" dirty="0"/>
          </a:p>
        </p:txBody>
      </p:sp>
    </p:spTree>
    <p:extLst>
      <p:ext uri="{BB962C8B-B14F-4D97-AF65-F5344CB8AC3E}">
        <p14:creationId xmlns:p14="http://schemas.microsoft.com/office/powerpoint/2010/main" val="232854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2DEE8-E610-574D-A6AA-8BF6EA407652}"/>
              </a:ext>
            </a:extLst>
          </p:cNvPr>
          <p:cNvSpPr>
            <a:spLocks noGrp="1"/>
          </p:cNvSpPr>
          <p:nvPr>
            <p:ph type="title"/>
          </p:nvPr>
        </p:nvSpPr>
        <p:spPr>
          <a:xfrm>
            <a:off x="677334" y="179882"/>
            <a:ext cx="8596668" cy="1750518"/>
          </a:xfrm>
        </p:spPr>
        <p:txBody>
          <a:bodyPr>
            <a:normAutofit/>
          </a:bodyPr>
          <a:lstStyle/>
          <a:p>
            <a:pPr algn="ctr"/>
            <a:r>
              <a:rPr lang="en-US" sz="4800" dirty="0"/>
              <a:t>Easy CBM</a:t>
            </a:r>
            <a:br>
              <a:rPr lang="en-US" sz="4800" dirty="0"/>
            </a:br>
            <a:endParaRPr lang="en-US" sz="4800" dirty="0"/>
          </a:p>
        </p:txBody>
      </p:sp>
      <p:sp>
        <p:nvSpPr>
          <p:cNvPr id="3" name="Content Placeholder 2">
            <a:extLst>
              <a:ext uri="{FF2B5EF4-FFF2-40B4-BE49-F238E27FC236}">
                <a16:creationId xmlns:a16="http://schemas.microsoft.com/office/drawing/2014/main" id="{91BE0A83-6AFB-3E41-978F-ABC98C7EA1A4}"/>
              </a:ext>
            </a:extLst>
          </p:cNvPr>
          <p:cNvSpPr>
            <a:spLocks noGrp="1"/>
          </p:cNvSpPr>
          <p:nvPr>
            <p:ph idx="1"/>
          </p:nvPr>
        </p:nvSpPr>
        <p:spPr>
          <a:xfrm>
            <a:off x="677334" y="929390"/>
            <a:ext cx="8596668" cy="5816183"/>
          </a:xfrm>
        </p:spPr>
        <p:txBody>
          <a:bodyPr>
            <a:noAutofit/>
          </a:bodyPr>
          <a:lstStyle/>
          <a:p>
            <a:pPr marL="0" indent="0">
              <a:buNone/>
            </a:pPr>
            <a:r>
              <a:rPr lang="en-US" sz="2400" dirty="0"/>
              <a:t>Fall Universal Screener-Easy CBM-data that is recognized by the state (opens 9/4) and everyone takes it.  Easy CBM is a skills-based screener.</a:t>
            </a:r>
          </a:p>
          <a:p>
            <a:r>
              <a:rPr lang="en-US" sz="2400" dirty="0"/>
              <a:t>All Tier 1 Students WILL NOT take Easy CBM again.  Only your Tier 2/3 students will take the Easy CBM Winter and Spring Benchmarks!  </a:t>
            </a:r>
          </a:p>
          <a:p>
            <a:r>
              <a:rPr lang="en-US" sz="2400" dirty="0"/>
              <a:t>Identify your Tier 2/3 students in reading or math. Contact parents initially to notify them of tier and that you are going to be putting interventions into place to address deficit areas.   Then notify them every 4 weeks to update them on your progress monitoring data and interventions you are using.  There is a script I included in the file I sent you.  Contact at interim and report card time!  Document on phone log in file I sent.</a:t>
            </a:r>
          </a:p>
        </p:txBody>
      </p:sp>
    </p:spTree>
    <p:extLst>
      <p:ext uri="{BB962C8B-B14F-4D97-AF65-F5344CB8AC3E}">
        <p14:creationId xmlns:p14="http://schemas.microsoft.com/office/powerpoint/2010/main" val="411006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B1D6-4C53-7A40-8D36-3FC0CFE0742D}"/>
              </a:ext>
            </a:extLst>
          </p:cNvPr>
          <p:cNvSpPr>
            <a:spLocks noGrp="1"/>
          </p:cNvSpPr>
          <p:nvPr>
            <p:ph type="title"/>
          </p:nvPr>
        </p:nvSpPr>
        <p:spPr>
          <a:xfrm>
            <a:off x="677334" y="149902"/>
            <a:ext cx="8596668" cy="1780498"/>
          </a:xfrm>
        </p:spPr>
        <p:txBody>
          <a:bodyPr/>
          <a:lstStyle/>
          <a:p>
            <a:pPr algn="ctr"/>
            <a:r>
              <a:rPr lang="en-US" dirty="0"/>
              <a:t>What about STAR?</a:t>
            </a:r>
          </a:p>
        </p:txBody>
      </p:sp>
      <p:sp>
        <p:nvSpPr>
          <p:cNvPr id="3" name="Content Placeholder 2">
            <a:extLst>
              <a:ext uri="{FF2B5EF4-FFF2-40B4-BE49-F238E27FC236}">
                <a16:creationId xmlns:a16="http://schemas.microsoft.com/office/drawing/2014/main" id="{B7EBF779-6B55-9D4C-853D-7A019EDFB072}"/>
              </a:ext>
            </a:extLst>
          </p:cNvPr>
          <p:cNvSpPr>
            <a:spLocks noGrp="1"/>
          </p:cNvSpPr>
          <p:nvPr>
            <p:ph idx="1"/>
          </p:nvPr>
        </p:nvSpPr>
        <p:spPr>
          <a:xfrm>
            <a:off x="677334" y="899411"/>
            <a:ext cx="8596668" cy="5561350"/>
          </a:xfrm>
        </p:spPr>
        <p:txBody>
          <a:bodyPr>
            <a:noAutofit/>
          </a:bodyPr>
          <a:lstStyle/>
          <a:p>
            <a:r>
              <a:rPr lang="en-US" sz="2200" dirty="0"/>
              <a:t>Every student takes STAR!  STAR is another universal screener we use that is Standards-Based.  You do the same with STAR!  Identify your Tier 2/3 students in STAR.  If you are concerned, find their lowest performing area in STAR and align it with Easy CBM and start progress monitoring in Easy CBM in that area.  Even if the child is seeing Michelle Miller, the classroom teacher is responsible for contacting the parent every 4 weeks and documenting that phone call.  Michelle will do the progress monitoring for you IF she sees your student.</a:t>
            </a:r>
          </a:p>
          <a:p>
            <a:r>
              <a:rPr lang="en-US" sz="2200" dirty="0"/>
              <a:t>Michelle only sees students for Reading.  If your student is struggling in Math, YOU must progress monitor in Math using Easy CBM every other week.</a:t>
            </a:r>
          </a:p>
          <a:p>
            <a:r>
              <a:rPr lang="en-US" sz="2200" b="1" u="sng" dirty="0"/>
              <a:t>IT IS ALL ABOUT THE DATA!  Let me explain!  8-10 data points if progressing monitoring every other week!</a:t>
            </a:r>
          </a:p>
        </p:txBody>
      </p:sp>
    </p:spTree>
    <p:extLst>
      <p:ext uri="{BB962C8B-B14F-4D97-AF65-F5344CB8AC3E}">
        <p14:creationId xmlns:p14="http://schemas.microsoft.com/office/powerpoint/2010/main" val="2861893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073AE-BB0C-E34A-BCF9-53CB0B7C6445}"/>
              </a:ext>
            </a:extLst>
          </p:cNvPr>
          <p:cNvSpPr>
            <a:spLocks noGrp="1"/>
          </p:cNvSpPr>
          <p:nvPr>
            <p:ph type="title"/>
          </p:nvPr>
        </p:nvSpPr>
        <p:spPr>
          <a:xfrm>
            <a:off x="629587" y="609600"/>
            <a:ext cx="8644415" cy="1605500"/>
          </a:xfrm>
        </p:spPr>
        <p:txBody>
          <a:bodyPr>
            <a:normAutofit fontScale="90000"/>
          </a:bodyPr>
          <a:lstStyle/>
          <a:p>
            <a:pPr algn="ctr"/>
            <a:r>
              <a:rPr lang="en-US" dirty="0"/>
              <a:t>Intervention Times</a:t>
            </a:r>
            <a:br>
              <a:rPr lang="en-US" dirty="0"/>
            </a:br>
            <a:r>
              <a:rPr lang="en-US" sz="2700" dirty="0">
                <a:solidFill>
                  <a:schemeClr val="tx1"/>
                </a:solidFill>
              </a:rPr>
              <a:t>If the student does not make progress after 4 weeks of interventions that you have documented on the intervention log in the SRTI file, sign up for an SRTI meeting and bring your intervention log so we can discuss what you have already done and make recommendations.</a:t>
            </a:r>
            <a:br>
              <a:rPr lang="en-US" sz="2700" dirty="0"/>
            </a:br>
            <a:endParaRPr lang="en-US" sz="2700" dirty="0"/>
          </a:p>
        </p:txBody>
      </p:sp>
      <p:graphicFrame>
        <p:nvGraphicFramePr>
          <p:cNvPr id="4" name="Content Placeholder 3">
            <a:extLst>
              <a:ext uri="{FF2B5EF4-FFF2-40B4-BE49-F238E27FC236}">
                <a16:creationId xmlns:a16="http://schemas.microsoft.com/office/drawing/2014/main" id="{2428DF6C-E17A-B249-8903-BDA6489A6752}"/>
              </a:ext>
            </a:extLst>
          </p:cNvPr>
          <p:cNvGraphicFramePr>
            <a:graphicFrameLocks noGrp="1"/>
          </p:cNvGraphicFramePr>
          <p:nvPr>
            <p:ph idx="1"/>
            <p:extLst>
              <p:ext uri="{D42A27DB-BD31-4B8C-83A1-F6EECF244321}">
                <p14:modId xmlns:p14="http://schemas.microsoft.com/office/powerpoint/2010/main" val="3445472397"/>
              </p:ext>
            </p:extLst>
          </p:nvPr>
        </p:nvGraphicFramePr>
        <p:xfrm>
          <a:off x="1064302" y="3132944"/>
          <a:ext cx="7854848" cy="1588958"/>
        </p:xfrm>
        <a:graphic>
          <a:graphicData uri="http://schemas.openxmlformats.org/drawingml/2006/table">
            <a:tbl>
              <a:tblPr firstRow="1" firstCol="1" bandRow="1">
                <a:tableStyleId>{5C22544A-7EE6-4342-B048-85BDC9FD1C3A}</a:tableStyleId>
              </a:tblPr>
              <a:tblGrid>
                <a:gridCol w="1963712">
                  <a:extLst>
                    <a:ext uri="{9D8B030D-6E8A-4147-A177-3AD203B41FA5}">
                      <a16:colId xmlns:a16="http://schemas.microsoft.com/office/drawing/2014/main" val="196552642"/>
                    </a:ext>
                  </a:extLst>
                </a:gridCol>
                <a:gridCol w="1963712">
                  <a:extLst>
                    <a:ext uri="{9D8B030D-6E8A-4147-A177-3AD203B41FA5}">
                      <a16:colId xmlns:a16="http://schemas.microsoft.com/office/drawing/2014/main" val="3059914846"/>
                    </a:ext>
                  </a:extLst>
                </a:gridCol>
                <a:gridCol w="1963712">
                  <a:extLst>
                    <a:ext uri="{9D8B030D-6E8A-4147-A177-3AD203B41FA5}">
                      <a16:colId xmlns:a16="http://schemas.microsoft.com/office/drawing/2014/main" val="2757846363"/>
                    </a:ext>
                  </a:extLst>
                </a:gridCol>
                <a:gridCol w="1963712">
                  <a:extLst>
                    <a:ext uri="{9D8B030D-6E8A-4147-A177-3AD203B41FA5}">
                      <a16:colId xmlns:a16="http://schemas.microsoft.com/office/drawing/2014/main" val="3464121241"/>
                    </a:ext>
                  </a:extLst>
                </a:gridCol>
              </a:tblGrid>
              <a:tr h="545144">
                <a:tc>
                  <a:txBody>
                    <a:bodyPr/>
                    <a:lstStyle/>
                    <a:p>
                      <a:pPr marL="0" marR="0">
                        <a:spcBef>
                          <a:spcPts val="0"/>
                        </a:spcBef>
                        <a:spcAft>
                          <a:spcPts val="0"/>
                        </a:spcAft>
                      </a:pPr>
                      <a:r>
                        <a:rPr lang="en-US" sz="1200" dirty="0">
                          <a:effectLst/>
                        </a:rPr>
                        <a:t>Tier II</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Kindergarten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1 – 5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a:effectLst/>
                        </a:rPr>
                        <a:t>Ratio</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77627384"/>
                  </a:ext>
                </a:extLst>
              </a:tr>
              <a:tr h="529057">
                <a:tc>
                  <a:txBody>
                    <a:bodyPr/>
                    <a:lstStyle/>
                    <a:p>
                      <a:pPr marL="0" marR="0">
                        <a:spcBef>
                          <a:spcPts val="0"/>
                        </a:spcBef>
                        <a:spcAft>
                          <a:spcPts val="0"/>
                        </a:spcAft>
                      </a:pPr>
                      <a:r>
                        <a:rPr lang="en-US" sz="1200" dirty="0">
                          <a:effectLst/>
                        </a:rPr>
                        <a:t>Reading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a:effectLst/>
                        </a:rPr>
                        <a:t>20 Minutes </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a:effectLst/>
                        </a:rPr>
                        <a:t>30 Minutes </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a:effectLst/>
                        </a:rPr>
                        <a:t>1:5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033849709"/>
                  </a:ext>
                </a:extLst>
              </a:tr>
              <a:tr h="514757">
                <a:tc>
                  <a:txBody>
                    <a:bodyPr/>
                    <a:lstStyle/>
                    <a:p>
                      <a:pPr marL="0" marR="0">
                        <a:spcBef>
                          <a:spcPts val="0"/>
                        </a:spcBef>
                        <a:spcAft>
                          <a:spcPts val="0"/>
                        </a:spcAft>
                      </a:pPr>
                      <a:r>
                        <a:rPr lang="en-US" sz="1200" dirty="0">
                          <a:effectLst/>
                        </a:rPr>
                        <a:t>Math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a:effectLst/>
                        </a:rPr>
                        <a:t>20 Minutes </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30 Minutes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1:5</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799101979"/>
                  </a:ext>
                </a:extLst>
              </a:tr>
            </a:tbl>
          </a:graphicData>
        </a:graphic>
      </p:graphicFrame>
      <p:graphicFrame>
        <p:nvGraphicFramePr>
          <p:cNvPr id="5" name="Table 4">
            <a:extLst>
              <a:ext uri="{FF2B5EF4-FFF2-40B4-BE49-F238E27FC236}">
                <a16:creationId xmlns:a16="http://schemas.microsoft.com/office/drawing/2014/main" id="{7D01F9E8-F624-CC4E-BBE9-EBC70DDBE054}"/>
              </a:ext>
            </a:extLst>
          </p:cNvPr>
          <p:cNvGraphicFramePr>
            <a:graphicFrameLocks noGrp="1"/>
          </p:cNvGraphicFramePr>
          <p:nvPr>
            <p:extLst>
              <p:ext uri="{D42A27DB-BD31-4B8C-83A1-F6EECF244321}">
                <p14:modId xmlns:p14="http://schemas.microsoft.com/office/powerpoint/2010/main" val="2333849459"/>
              </p:ext>
            </p:extLst>
          </p:nvPr>
        </p:nvGraphicFramePr>
        <p:xfrm>
          <a:off x="1064303" y="4946754"/>
          <a:ext cx="7854847" cy="1693888"/>
        </p:xfrm>
        <a:graphic>
          <a:graphicData uri="http://schemas.openxmlformats.org/drawingml/2006/table">
            <a:tbl>
              <a:tblPr firstRow="1" firstCol="1" bandRow="1">
                <a:tableStyleId>{5C22544A-7EE6-4342-B048-85BDC9FD1C3A}</a:tableStyleId>
              </a:tblPr>
              <a:tblGrid>
                <a:gridCol w="1964598">
                  <a:extLst>
                    <a:ext uri="{9D8B030D-6E8A-4147-A177-3AD203B41FA5}">
                      <a16:colId xmlns:a16="http://schemas.microsoft.com/office/drawing/2014/main" val="39606743"/>
                    </a:ext>
                  </a:extLst>
                </a:gridCol>
                <a:gridCol w="1968146">
                  <a:extLst>
                    <a:ext uri="{9D8B030D-6E8A-4147-A177-3AD203B41FA5}">
                      <a16:colId xmlns:a16="http://schemas.microsoft.com/office/drawing/2014/main" val="509119832"/>
                    </a:ext>
                  </a:extLst>
                </a:gridCol>
                <a:gridCol w="1963712">
                  <a:extLst>
                    <a:ext uri="{9D8B030D-6E8A-4147-A177-3AD203B41FA5}">
                      <a16:colId xmlns:a16="http://schemas.microsoft.com/office/drawing/2014/main" val="3767971095"/>
                    </a:ext>
                  </a:extLst>
                </a:gridCol>
                <a:gridCol w="1958391">
                  <a:extLst>
                    <a:ext uri="{9D8B030D-6E8A-4147-A177-3AD203B41FA5}">
                      <a16:colId xmlns:a16="http://schemas.microsoft.com/office/drawing/2014/main" val="1528373648"/>
                    </a:ext>
                  </a:extLst>
                </a:gridCol>
              </a:tblGrid>
              <a:tr h="562676">
                <a:tc>
                  <a:txBody>
                    <a:bodyPr/>
                    <a:lstStyle/>
                    <a:p>
                      <a:pPr marL="0" marR="0">
                        <a:spcBef>
                          <a:spcPts val="0"/>
                        </a:spcBef>
                        <a:spcAft>
                          <a:spcPts val="0"/>
                        </a:spcAft>
                      </a:pPr>
                      <a:r>
                        <a:rPr lang="en-US" sz="1200" dirty="0">
                          <a:effectLst/>
                        </a:rPr>
                        <a:t>Tier III</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Kindergarten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1 – 5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Ratio</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47960185"/>
                  </a:ext>
                </a:extLst>
              </a:tr>
              <a:tr h="562676">
                <a:tc>
                  <a:txBody>
                    <a:bodyPr/>
                    <a:lstStyle/>
                    <a:p>
                      <a:pPr marL="0" marR="0">
                        <a:spcBef>
                          <a:spcPts val="0"/>
                        </a:spcBef>
                        <a:spcAft>
                          <a:spcPts val="0"/>
                        </a:spcAft>
                      </a:pPr>
                      <a:r>
                        <a:rPr lang="en-US" sz="1200" dirty="0">
                          <a:effectLst/>
                        </a:rPr>
                        <a:t>Reading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40 – 45 Minutes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45 – 60 Minutes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1:3</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77659455"/>
                  </a:ext>
                </a:extLst>
              </a:tr>
              <a:tr h="568536">
                <a:tc>
                  <a:txBody>
                    <a:bodyPr/>
                    <a:lstStyle/>
                    <a:p>
                      <a:pPr marL="0" marR="0">
                        <a:spcBef>
                          <a:spcPts val="0"/>
                        </a:spcBef>
                        <a:spcAft>
                          <a:spcPts val="0"/>
                        </a:spcAft>
                      </a:pPr>
                      <a:r>
                        <a:rPr lang="en-US" sz="1200" dirty="0">
                          <a:effectLst/>
                        </a:rPr>
                        <a:t>Math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40 – 45 Minutes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45 – 60 Minutes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200" dirty="0">
                          <a:effectLst/>
                        </a:rPr>
                        <a:t>1:3</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691298275"/>
                  </a:ext>
                </a:extLst>
              </a:tr>
            </a:tbl>
          </a:graphicData>
        </a:graphic>
      </p:graphicFrame>
    </p:spTree>
    <p:extLst>
      <p:ext uri="{BB962C8B-B14F-4D97-AF65-F5344CB8AC3E}">
        <p14:creationId xmlns:p14="http://schemas.microsoft.com/office/powerpoint/2010/main" val="35964742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1364</TotalTime>
  <Words>752</Words>
  <Application>Microsoft Macintosh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SRTI</vt:lpstr>
      <vt:lpstr>Why Change?</vt:lpstr>
      <vt:lpstr>Paradigm Shift</vt:lpstr>
      <vt:lpstr>The Birth of Response to Intervention</vt:lpstr>
      <vt:lpstr>Intensive Research at Vanderbilt Shows…</vt:lpstr>
      <vt:lpstr>WHY RTI?</vt:lpstr>
      <vt:lpstr>Easy CBM </vt:lpstr>
      <vt:lpstr>What about STAR?</vt:lpstr>
      <vt:lpstr>Intervention Times If the student does not make progress after 4 weeks of interventions that you have documented on the intervention log in the SRTI file, sign up for an SRTI meeting and bring your intervention log so we can discuss what you have already done and make recommendations. </vt:lpstr>
      <vt:lpstr>What do I bring to SRTI?</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SRTI</dc:title>
  <dc:creator>Deanna Jones</dc:creator>
  <cp:lastModifiedBy>Miranda Manley</cp:lastModifiedBy>
  <cp:revision>35</cp:revision>
  <dcterms:created xsi:type="dcterms:W3CDTF">2018-08-27T18:35:51Z</dcterms:created>
  <dcterms:modified xsi:type="dcterms:W3CDTF">2020-04-09T01:10:02Z</dcterms:modified>
</cp:coreProperties>
</file>