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01" r:id="rId4"/>
    <p:sldId id="331" r:id="rId5"/>
    <p:sldId id="302" r:id="rId6"/>
    <p:sldId id="327" r:id="rId7"/>
    <p:sldId id="303" r:id="rId8"/>
    <p:sldId id="304" r:id="rId9"/>
    <p:sldId id="309" r:id="rId10"/>
    <p:sldId id="310" r:id="rId11"/>
    <p:sldId id="311" r:id="rId12"/>
    <p:sldId id="313" r:id="rId13"/>
    <p:sldId id="314" r:id="rId14"/>
    <p:sldId id="328" r:id="rId15"/>
    <p:sldId id="315" r:id="rId16"/>
    <p:sldId id="316" r:id="rId17"/>
    <p:sldId id="329" r:id="rId18"/>
    <p:sldId id="318" r:id="rId19"/>
    <p:sldId id="319" r:id="rId20"/>
    <p:sldId id="326" r:id="rId21"/>
    <p:sldId id="320" r:id="rId22"/>
    <p:sldId id="324" r:id="rId23"/>
    <p:sldId id="330" r:id="rId24"/>
    <p:sldId id="32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E16"/>
    <a:srgbClr val="5D8223"/>
    <a:srgbClr val="397B0D"/>
    <a:srgbClr val="000000"/>
    <a:srgbClr val="00499F"/>
    <a:srgbClr val="0CC1E0"/>
    <a:srgbClr val="666666"/>
    <a:srgbClr val="990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94368" autoAdjust="0"/>
  </p:normalViewPr>
  <p:slideViewPr>
    <p:cSldViewPr>
      <p:cViewPr varScale="1">
        <p:scale>
          <a:sx n="107" d="100"/>
          <a:sy n="107" d="100"/>
        </p:scale>
        <p:origin x="6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95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0CE5788-8A1E-426F-B446-418197B4B5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4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5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7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0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15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9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59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69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39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95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57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7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18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18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1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5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8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2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3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4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5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9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E5788-8A1E-426F-B446-418197B4B5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5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13" y="1700213"/>
            <a:ext cx="7886700" cy="11509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400">
                <a:solidFill>
                  <a:srgbClr val="101F26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2924175"/>
            <a:ext cx="78867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7200">
                <a:solidFill>
                  <a:srgbClr val="DD7E16"/>
                </a:solidFill>
                <a:latin typeface="ChunkFive" pitchFamily="50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696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0050" y="476250"/>
            <a:ext cx="2070100" cy="6048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476250"/>
            <a:ext cx="6057900" cy="6048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180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A24C-0365-4330-92BE-01C0FD5203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FBC41-655D-4899-8CA5-F08E3DF5B7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2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C90D-04EB-4EC8-BFA8-C63BFA2D8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109C5-06CE-4D1C-A36C-C6CABDD202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9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4B4CB-39EF-40B7-82A7-4C191DB495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3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24D4-C413-473B-A940-8BD7372F1E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4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7BE6-AB34-4D65-BDD0-0584373E4F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8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02CB-C9EF-4F5B-AE93-93A455D74A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5131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D34A-19F3-4596-AF8B-CE262F5BF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3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5D93-50E3-45B0-B161-CF48FC397F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2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03FB-205B-4EED-81DE-FFF49FF0ED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341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700213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700213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453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89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0277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9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76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96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250"/>
            <a:ext cx="8280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00213"/>
            <a:ext cx="82804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07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77BFCD4-975C-416E-8075-9AA2B745479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DD7E16"/>
          </a:solidFill>
          <a:latin typeface="ChunkFive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LKHaNo98T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204466" y="3353536"/>
            <a:ext cx="6895926" cy="45719"/>
          </a:xfrm>
        </p:spPr>
        <p:txBody>
          <a:bodyPr/>
          <a:lstStyle/>
          <a:p>
            <a:r>
              <a:rPr lang="en-US" sz="5400" dirty="0"/>
              <a:t>Mind the Gaps-Part 5</a:t>
            </a:r>
            <a:br>
              <a:rPr lang="en-US" sz="7200" dirty="0"/>
            </a:br>
            <a:r>
              <a:rPr lang="en-US" sz="7200" dirty="0"/>
              <a:t>Backwards Design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338817"/>
            <a:ext cx="1872207" cy="530344"/>
          </a:xfrm>
        </p:spPr>
        <p:txBody>
          <a:bodyPr/>
          <a:lstStyle/>
          <a:p>
            <a:r>
              <a:rPr lang="en-US" sz="1800" dirty="0"/>
              <a:t>Miranda Manley</a:t>
            </a:r>
            <a:endParaRPr lang="uk-UA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2466-71AA-3A47-A1BB-BCD3EBF6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Vocabulary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BC8CBD-FAB3-6C48-A383-0B12669E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196752"/>
            <a:ext cx="7992690" cy="5327873"/>
          </a:xfrm>
        </p:spPr>
      </p:pic>
    </p:spTree>
    <p:extLst>
      <p:ext uri="{BB962C8B-B14F-4D97-AF65-F5344CB8AC3E}">
        <p14:creationId xmlns:p14="http://schemas.microsoft.com/office/powerpoint/2010/main" val="171770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F484B1-DE35-4599-93AA-E3EF61B8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76250"/>
            <a:ext cx="8280400" cy="508000"/>
          </a:xfrm>
        </p:spPr>
        <p:txBody>
          <a:bodyPr/>
          <a:lstStyle/>
          <a:p>
            <a:pPr algn="ctr"/>
            <a:r>
              <a:rPr lang="en-US" dirty="0"/>
              <a:t>Scaffolds &amp; Supports</a:t>
            </a:r>
          </a:p>
        </p:txBody>
      </p:sp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0E92BF-6BF8-1441-9D15-7021DAD06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196752"/>
            <a:ext cx="8064698" cy="5327873"/>
          </a:xfrm>
        </p:spPr>
      </p:pic>
    </p:spTree>
    <p:extLst>
      <p:ext uri="{BB962C8B-B14F-4D97-AF65-F5344CB8AC3E}">
        <p14:creationId xmlns:p14="http://schemas.microsoft.com/office/powerpoint/2010/main" val="114170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4BB9-2159-6645-91D3-C2A7113B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Progression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37E5B6D-ADB6-D64A-BA75-C07E8EE38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4250"/>
            <a:ext cx="7920880" cy="5685110"/>
          </a:xfrm>
        </p:spPr>
      </p:pic>
    </p:spTree>
    <p:extLst>
      <p:ext uri="{BB962C8B-B14F-4D97-AF65-F5344CB8AC3E}">
        <p14:creationId xmlns:p14="http://schemas.microsoft.com/office/powerpoint/2010/main" val="248346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4BB9-2159-6645-91D3-C2A7113B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E2BA-6DA7-B24D-A5AE-CA13F435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Stage 2:  Identify Acceptable Evidence of Learning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second stage in the design process calls for teachers to determine the evidence needed for learners to demonstrate transfer and understanding as related to the unit goals.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What performances and products will reveal evidence of student understanding and ability to transfer?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What additional assessment evidence will be used to assess other learning outcomes?</a:t>
            </a:r>
          </a:p>
        </p:txBody>
      </p:sp>
    </p:spTree>
    <p:extLst>
      <p:ext uri="{BB962C8B-B14F-4D97-AF65-F5344CB8AC3E}">
        <p14:creationId xmlns:p14="http://schemas.microsoft.com/office/powerpoint/2010/main" val="74524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ED5B-C5C8-9D4B-90F6-2817E943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Summative Assessment</a:t>
            </a:r>
          </a:p>
        </p:txBody>
      </p:sp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C25D23DA-8BF7-394C-AE76-E3DB51D65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759" y="1665015"/>
            <a:ext cx="5257006" cy="4176464"/>
          </a:xfr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830BBBA8-529D-A24E-8BE1-E30B2D529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729" y="1448991"/>
            <a:ext cx="525700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FD4A-F570-E64A-9DC0-655132F7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Formative Assessment #1</a:t>
            </a:r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3D7014D2-3B5B-7F40-ABFE-EF07F02C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7513" y="440879"/>
            <a:ext cx="4968974" cy="6912768"/>
          </a:xfrm>
        </p:spPr>
      </p:pic>
    </p:spTree>
    <p:extLst>
      <p:ext uri="{BB962C8B-B14F-4D97-AF65-F5344CB8AC3E}">
        <p14:creationId xmlns:p14="http://schemas.microsoft.com/office/powerpoint/2010/main" val="164548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FD4A-F570-E64A-9DC0-655132F7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00E2-88F9-3D47-BD42-C0E27854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9072810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Stage 3:  Design the Instructional Plan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third stage in the design process calls for teachers to design experiences for learners to reach and demonstrate attainment of goals.</a:t>
            </a:r>
          </a:p>
          <a:p>
            <a:r>
              <a:rPr lang="en-US" dirty="0">
                <a:solidFill>
                  <a:schemeClr val="tx2"/>
                </a:solidFill>
              </a:rPr>
              <a:t>What activities, experiences, and lessons will lead to achievement of the desired results and success at the assessments?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 will the learning plan help students acquire, make meaning, and transfer?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 will the unit be sequenced and differentiated to optimize achievement         for all learners?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83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6991-5E3D-1846-B114-A4DAF36B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Lesson Plans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784D0F28-571E-B748-B602-B36E591B8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16" y="1448780"/>
            <a:ext cx="5040560" cy="4536504"/>
          </a:xfrm>
        </p:spPr>
      </p:pic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44E3F5D9-C9E0-EA40-B80D-CD15B036F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972" y="1592796"/>
            <a:ext cx="50405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F0F2-8C7D-3349-8934-C4C6AC07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Activities &amp; Materials</a:t>
            </a:r>
          </a:p>
        </p:txBody>
      </p:sp>
      <p:pic>
        <p:nvPicPr>
          <p:cNvPr id="9" name="Content Placeholder 8" descr="Calendar&#10;&#10;Description automatically generated">
            <a:extLst>
              <a:ext uri="{FF2B5EF4-FFF2-40B4-BE49-F238E27FC236}">
                <a16:creationId xmlns:a16="http://schemas.microsoft.com/office/drawing/2014/main" id="{9ADE3274-344A-914B-8C89-B22B712F2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4" cy="4968974"/>
          </a:xfrm>
        </p:spPr>
      </p:pic>
    </p:spTree>
    <p:extLst>
      <p:ext uri="{BB962C8B-B14F-4D97-AF65-F5344CB8AC3E}">
        <p14:creationId xmlns:p14="http://schemas.microsoft.com/office/powerpoint/2010/main" val="66516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F0F2-8C7D-3349-8934-C4C6AC07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Activities &amp; Materials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6BF74DA-C1F1-004A-98E8-162513BD5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264816"/>
            <a:ext cx="7632848" cy="5116934"/>
          </a:xfrm>
        </p:spPr>
      </p:pic>
    </p:spTree>
    <p:extLst>
      <p:ext uri="{BB962C8B-B14F-4D97-AF65-F5344CB8AC3E}">
        <p14:creationId xmlns:p14="http://schemas.microsoft.com/office/powerpoint/2010/main" val="37186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741C66-6581-4531-90A2-7DCD45B1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274638"/>
            <a:ext cx="6707188" cy="1143000"/>
          </a:xfrm>
        </p:spPr>
        <p:txBody>
          <a:bodyPr/>
          <a:lstStyle/>
          <a:p>
            <a:pPr algn="ctr"/>
            <a:r>
              <a:rPr lang="en-US" sz="4400" dirty="0"/>
              <a:t>Session Purposes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02196-DCE7-FE4A-AB94-987ADC566D4B}"/>
              </a:ext>
            </a:extLst>
          </p:cNvPr>
          <p:cNvSpPr txBox="1"/>
          <p:nvPr/>
        </p:nvSpPr>
        <p:spPr>
          <a:xfrm>
            <a:off x="1979712" y="2060848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mbria" panose="02040503050406030204" pitchFamily="18" charset="0"/>
              </a:rPr>
              <a:t>Understand the Backward Design process.</a:t>
            </a:r>
          </a:p>
          <a:p>
            <a:endParaRPr lang="en-US" sz="2400" b="0" dirty="0">
              <a:latin typeface="Cambria" panose="02040503050406030204" pitchFamily="18" charset="0"/>
            </a:endParaRPr>
          </a:p>
          <a:p>
            <a:r>
              <a:rPr lang="en-US" sz="2400" b="0" dirty="0">
                <a:latin typeface="Cambria" panose="02040503050406030204" pitchFamily="18" charset="0"/>
              </a:rPr>
              <a:t>Explore the process:</a:t>
            </a:r>
          </a:p>
          <a:p>
            <a:r>
              <a:rPr lang="en-US" sz="2400" b="0" dirty="0">
                <a:latin typeface="Cambria" panose="02040503050406030204" pitchFamily="18" charset="0"/>
              </a:rPr>
              <a:t>	1.  Identify the desired results.</a:t>
            </a:r>
          </a:p>
          <a:p>
            <a:r>
              <a:rPr lang="en-US" sz="2400" b="0" dirty="0">
                <a:latin typeface="Cambria" panose="02040503050406030204" pitchFamily="18" charset="0"/>
              </a:rPr>
              <a:t>	2.  Identify acceptable evidence of learning.</a:t>
            </a:r>
          </a:p>
          <a:p>
            <a:r>
              <a:rPr lang="en-US" sz="2400" b="0" dirty="0">
                <a:latin typeface="Cambria" panose="02040503050406030204" pitchFamily="18" charset="0"/>
              </a:rPr>
              <a:t>	3.  Design the instructional plan.</a:t>
            </a:r>
          </a:p>
          <a:p>
            <a:endParaRPr lang="en-US" sz="2400" b="0" dirty="0">
              <a:latin typeface="Cambria" panose="02040503050406030204" pitchFamily="18" charset="0"/>
            </a:endParaRPr>
          </a:p>
          <a:p>
            <a:r>
              <a:rPr lang="en-US" sz="2400" b="0" dirty="0">
                <a:latin typeface="Cambria" panose="02040503050406030204" pitchFamily="18" charset="0"/>
              </a:rPr>
              <a:t>Plan for the next unit of study in your grade level &amp; subject.</a:t>
            </a:r>
          </a:p>
          <a:p>
            <a:endParaRPr lang="en-US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1CAA-3F19-3D4D-B451-8AEA21FF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Interventions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7B57854-4DD1-7248-AD77-40CCC83BB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4" y="1196752"/>
            <a:ext cx="4248150" cy="5184998"/>
          </a:xfrm>
        </p:spPr>
      </p:pic>
      <p:pic>
        <p:nvPicPr>
          <p:cNvPr id="7" name="Picture 6" descr="A close up of a whiteboard&#10;&#10;Description automatically generated">
            <a:extLst>
              <a:ext uri="{FF2B5EF4-FFF2-40B4-BE49-F238E27FC236}">
                <a16:creationId xmlns:a16="http://schemas.microsoft.com/office/drawing/2014/main" id="{B25F06C7-7B3C-F64D-B525-C83B7A17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248150" cy="51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09AFB-F0FF-F644-ABBD-2C979B0E75AE}"/>
              </a:ext>
            </a:extLst>
          </p:cNvPr>
          <p:cNvSpPr txBox="1"/>
          <p:nvPr/>
        </p:nvSpPr>
        <p:spPr>
          <a:xfrm>
            <a:off x="1835696" y="681925"/>
            <a:ext cx="49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D7E16"/>
                </a:solidFill>
              </a:rPr>
              <a:t>Enrichment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560678EE-ABD1-2B46-ABE5-9DE4F3E8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728" y="1412776"/>
            <a:ext cx="48245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6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09AFB-F0FF-F644-ABBD-2C979B0E75AE}"/>
              </a:ext>
            </a:extLst>
          </p:cNvPr>
          <p:cNvSpPr txBox="1"/>
          <p:nvPr/>
        </p:nvSpPr>
        <p:spPr>
          <a:xfrm>
            <a:off x="539552" y="68192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D7E16"/>
                </a:solidFill>
              </a:rPr>
              <a:t>The Six Facets of Understanding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5E973-24A7-7A40-BAAF-BD0600F3A723}"/>
              </a:ext>
            </a:extLst>
          </p:cNvPr>
          <p:cNvSpPr txBox="1"/>
          <p:nvPr/>
        </p:nvSpPr>
        <p:spPr>
          <a:xfrm>
            <a:off x="179512" y="227687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we truly understand we: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Can explain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Can interpret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Can apply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Have perspective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Display empathy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Have self-knowledge</a:t>
            </a:r>
          </a:p>
        </p:txBody>
      </p:sp>
    </p:spTree>
    <p:extLst>
      <p:ext uri="{BB962C8B-B14F-4D97-AF65-F5344CB8AC3E}">
        <p14:creationId xmlns:p14="http://schemas.microsoft.com/office/powerpoint/2010/main" val="3604278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1C2A-9A76-BD45-809C-D72F6798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Recap &amp;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DCD0-6D28-5D4E-B96E-338B68E5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Identify your essential standards.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Unwrap each standard for clarity.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Design Formative &amp; Summative Assessment.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Design activities, experiences and/or lessons to meet the rigor of the standard.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Deliver the lessons in a variety of methods.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Check for understanding in multiple ways.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Discuss data with team &amp; reflect.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Design interventions and extensions.</a:t>
            </a:r>
          </a:p>
        </p:txBody>
      </p:sp>
    </p:spTree>
    <p:extLst>
      <p:ext uri="{BB962C8B-B14F-4D97-AF65-F5344CB8AC3E}">
        <p14:creationId xmlns:p14="http://schemas.microsoft.com/office/powerpoint/2010/main" val="264254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7291-909A-FE45-8AC9-B92A629E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backward design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93AA-1DA1-634B-860A-6819C4ED5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dirty="0">
                <a:ea typeface="굴림" charset="-127"/>
              </a:rPr>
              <a:t>Backward Design is a method of designing an educational curriculum by setting goals before choosing instructional methods and forms of assessment.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DEA841-A40A-2D4E-AEA2-C44ABBB2A1A1}"/>
              </a:ext>
            </a:extLst>
          </p:cNvPr>
          <p:cNvSpPr/>
          <p:nvPr/>
        </p:nvSpPr>
        <p:spPr>
          <a:xfrm>
            <a:off x="2555776" y="41490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/watch?v=mLKHaNo98Ts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1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8B4D720-0202-7348-ACC8-4C5309275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382"/>
            <a:ext cx="6696744" cy="68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7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EC9E7-39FE-574C-A435-5E628C3215B7}"/>
              </a:ext>
            </a:extLst>
          </p:cNvPr>
          <p:cNvSpPr txBox="1"/>
          <p:nvPr/>
        </p:nvSpPr>
        <p:spPr>
          <a:xfrm>
            <a:off x="1979712" y="404664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Stage 1:  Identify Desired Results</a:t>
            </a:r>
          </a:p>
          <a:p>
            <a:endParaRPr lang="en-US" sz="2400" dirty="0"/>
          </a:p>
          <a:p>
            <a:r>
              <a:rPr lang="en-US" b="0" dirty="0"/>
              <a:t>The first stage in the design process calls for clarity about instructional priorities. What are the essential standards?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What do we want students to be able to do with their learning in the long run?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What should students come to understand in order for them to transfer their learning?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What essential questions will students explore?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What knowledge and skills will students need to acquire? </a:t>
            </a:r>
          </a:p>
        </p:txBody>
      </p:sp>
    </p:spTree>
    <p:extLst>
      <p:ext uri="{BB962C8B-B14F-4D97-AF65-F5344CB8AC3E}">
        <p14:creationId xmlns:p14="http://schemas.microsoft.com/office/powerpoint/2010/main" val="354615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02D6-9E55-F242-AC5F-157874D4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essential standard?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F64CD-F034-F742-924B-D9D5533A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4.NBT.B.6 Find whole-number quotients and remainders with up to four-digit dividends and one-digit divisors, using strategies based on place value, the properties of operations, and/or the relationships between multiplication and division. Illustrate and explain the calculation by using equations, rectangular arrays, and/or area models.</a:t>
            </a:r>
          </a:p>
        </p:txBody>
      </p:sp>
    </p:spTree>
    <p:extLst>
      <p:ext uri="{BB962C8B-B14F-4D97-AF65-F5344CB8AC3E}">
        <p14:creationId xmlns:p14="http://schemas.microsoft.com/office/powerpoint/2010/main" val="92599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9683-FD7E-DE48-BB4E-E2FDB6B5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What will students do?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6F2257-6DF2-A949-9844-870328E32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124744"/>
            <a:ext cx="7776665" cy="5398030"/>
          </a:xfrm>
        </p:spPr>
      </p:pic>
    </p:spTree>
    <p:extLst>
      <p:ext uri="{BB962C8B-B14F-4D97-AF65-F5344CB8AC3E}">
        <p14:creationId xmlns:p14="http://schemas.microsoft.com/office/powerpoint/2010/main" val="280209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600E-9DAF-624F-BA49-5EAE6DCD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With What Knowledge or Concept?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94990E-2D76-2146-AFE3-51EB408E8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7732"/>
            <a:ext cx="7776863" cy="5416893"/>
          </a:xfrm>
        </p:spPr>
      </p:pic>
    </p:spTree>
    <p:extLst>
      <p:ext uri="{BB962C8B-B14F-4D97-AF65-F5344CB8AC3E}">
        <p14:creationId xmlns:p14="http://schemas.microsoft.com/office/powerpoint/2010/main" val="104724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7C9C3B-F516-994A-92A6-CC61E0FFC728}"/>
              </a:ext>
            </a:extLst>
          </p:cNvPr>
          <p:cNvSpPr txBox="1"/>
          <p:nvPr/>
        </p:nvSpPr>
        <p:spPr>
          <a:xfrm>
            <a:off x="323528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Level of Thinking (DOK) &amp; Type of Assessment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CAEF5C-0F14-604B-91D1-9D487AD8E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4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hunkFiv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unkFiv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33048</TotalTime>
  <Words>545</Words>
  <Application>Microsoft Macintosh PowerPoint</Application>
  <PresentationFormat>On-screen Show (4:3)</PresentationFormat>
  <Paragraphs>95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</vt:lpstr>
      <vt:lpstr>ChunkFive</vt:lpstr>
      <vt:lpstr>template</vt:lpstr>
      <vt:lpstr>Custom Design</vt:lpstr>
      <vt:lpstr>Mind the Gaps-Part 5 Backwards Design </vt:lpstr>
      <vt:lpstr>Session Purposes</vt:lpstr>
      <vt:lpstr>What is the backward design process?</vt:lpstr>
      <vt:lpstr>PowerPoint Presentation</vt:lpstr>
      <vt:lpstr>PowerPoint Presentation</vt:lpstr>
      <vt:lpstr>What is the essential standard?</vt:lpstr>
      <vt:lpstr>What will students do?</vt:lpstr>
      <vt:lpstr>With What Knowledge or Concept?</vt:lpstr>
      <vt:lpstr>PowerPoint Presentation</vt:lpstr>
      <vt:lpstr>Vocabulary</vt:lpstr>
      <vt:lpstr>Scaffolds &amp; Supports</vt:lpstr>
      <vt:lpstr>Learning Progression</vt:lpstr>
      <vt:lpstr>PowerPoint Presentation</vt:lpstr>
      <vt:lpstr>Summative Assessment</vt:lpstr>
      <vt:lpstr>Common Formative Assessment #1</vt:lpstr>
      <vt:lpstr>PowerPoint Presentation</vt:lpstr>
      <vt:lpstr>Lesson Plans</vt:lpstr>
      <vt:lpstr>Activities &amp; Materials</vt:lpstr>
      <vt:lpstr>Activities &amp; Materials</vt:lpstr>
      <vt:lpstr>Interventions</vt:lpstr>
      <vt:lpstr>PowerPoint Presentation</vt:lpstr>
      <vt:lpstr>PowerPoint Presentation</vt:lpstr>
      <vt:lpstr>Recap &amp;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the Gaps-Part 2 Identifying the Essentials!  Just Do It! </dc:title>
  <dc:creator>Deanna Jones</dc:creator>
  <cp:lastModifiedBy>Miranda Manley</cp:lastModifiedBy>
  <cp:revision>61</cp:revision>
  <cp:lastPrinted>2020-10-01T18:29:31Z</cp:lastPrinted>
  <dcterms:created xsi:type="dcterms:W3CDTF">2020-07-14T14:57:02Z</dcterms:created>
  <dcterms:modified xsi:type="dcterms:W3CDTF">2020-10-06T16:08:01Z</dcterms:modified>
</cp:coreProperties>
</file>