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69" r:id="rId13"/>
    <p:sldId id="261" r:id="rId14"/>
    <p:sldId id="274" r:id="rId15"/>
    <p:sldId id="272" r:id="rId16"/>
    <p:sldId id="273" r:id="rId17"/>
    <p:sldId id="275" r:id="rId18"/>
    <p:sldId id="276" r:id="rId19"/>
    <p:sldId id="277" r:id="rId20"/>
    <p:sldId id="290" r:id="rId21"/>
    <p:sldId id="279" r:id="rId22"/>
    <p:sldId id="280" r:id="rId23"/>
    <p:sldId id="281" r:id="rId24"/>
    <p:sldId id="271" r:id="rId25"/>
    <p:sldId id="282" r:id="rId26"/>
    <p:sldId id="285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 autoAdjust="0"/>
    <p:restoredTop sz="85445" autoAdjust="0"/>
  </p:normalViewPr>
  <p:slideViewPr>
    <p:cSldViewPr snapToGrid="0" snapToObjects="1">
      <p:cViewPr varScale="1">
        <p:scale>
          <a:sx n="97" d="100"/>
          <a:sy n="97" d="100"/>
        </p:scale>
        <p:origin x="22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D866-4F7F-DE43-8815-114205D72A92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21C7-E952-8240-B5FC-1B78FAA7BC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99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241DE-2733-9145-8E78-9DC7E84F54EB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6356-C098-BF48-9A70-1478C1675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6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06356-C098-BF48-9A70-1478C16750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5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06356-C098-BF48-9A70-1478C16750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6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06356-C098-BF48-9A70-1478C167505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6D4-28B1-9946-AC62-00F9CDD403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6D4-28B1-9946-AC62-00F9CDD403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6D4-28B1-9946-AC62-00F9CDD403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7380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9169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6D4-28B1-9946-AC62-00F9CDD403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6D4-28B1-9946-AC62-00F9CDD403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6D4-28B1-9946-AC62-00F9CDD403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6D4-28B1-9946-AC62-00F9CDD403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E6D4-28B1-9946-AC62-00F9CDD403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5351780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1E6D4-28B1-9946-AC62-00F9CDD403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461E6D4-28B1-9946-AC62-00F9CDD403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OPERATIONS DIVISION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C412002-DFD3-4B46-86F3-BF0FF04D628E}" type="datetimeFigureOut">
              <a:rPr lang="en-US" smtClean="0"/>
              <a:t>4/10/20</a:t>
            </a:fld>
            <a:endParaRPr lang="en-US" dirty="0"/>
          </a:p>
        </p:txBody>
      </p:sp>
      <p:pic>
        <p:nvPicPr>
          <p:cNvPr id="9" name="Picture 8" descr="-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66" y="5486400"/>
            <a:ext cx="2648034" cy="956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8012"/>
            <a:ext cx="7543800" cy="3406049"/>
          </a:xfrm>
        </p:spPr>
        <p:txBody>
          <a:bodyPr/>
          <a:lstStyle/>
          <a:p>
            <a:r>
              <a:rPr lang="en-US" sz="6000" dirty="0"/>
              <a:t>Data and Accountability Update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Bailey Station Elementary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September, 2019</a:t>
            </a:r>
          </a:p>
        </p:txBody>
      </p:sp>
    </p:spTree>
    <p:extLst>
      <p:ext uri="{BB962C8B-B14F-4D97-AF65-F5344CB8AC3E}">
        <p14:creationId xmlns:p14="http://schemas.microsoft.com/office/powerpoint/2010/main" val="19607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924-A178-304A-A0E4-CC20D85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Achievement </a:t>
            </a:r>
            <a:br>
              <a:rPr lang="en-US" dirty="0"/>
            </a:br>
            <a:r>
              <a:rPr lang="en-US" dirty="0"/>
              <a:t>Math – ED* Subgroup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5EC59-387F-7E43-B751-99B40EB85A6B}"/>
              </a:ext>
            </a:extLst>
          </p:cNvPr>
          <p:cNvSpPr txBox="1"/>
          <p:nvPr/>
        </p:nvSpPr>
        <p:spPr>
          <a:xfrm>
            <a:off x="554182" y="5583382"/>
            <a:ext cx="3431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*ED = Economically Disadvantaged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486D22-3532-A94B-A0FE-3E31C3965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411471"/>
              </p:ext>
            </p:extLst>
          </p:nvPr>
        </p:nvGraphicFramePr>
        <p:xfrm>
          <a:off x="152401" y="1801092"/>
          <a:ext cx="8215744" cy="2982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926">
                  <a:extLst>
                    <a:ext uri="{9D8B030D-6E8A-4147-A177-3AD203B41FA5}">
                      <a16:colId xmlns:a16="http://schemas.microsoft.com/office/drawing/2014/main" val="251856937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392546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287843062"/>
                    </a:ext>
                  </a:extLst>
                </a:gridCol>
                <a:gridCol w="873310">
                  <a:extLst>
                    <a:ext uri="{9D8B030D-6E8A-4147-A177-3AD203B41FA5}">
                      <a16:colId xmlns:a16="http://schemas.microsoft.com/office/drawing/2014/main" val="3624978923"/>
                    </a:ext>
                  </a:extLst>
                </a:gridCol>
                <a:gridCol w="664544">
                  <a:extLst>
                    <a:ext uri="{9D8B030D-6E8A-4147-A177-3AD203B41FA5}">
                      <a16:colId xmlns:a16="http://schemas.microsoft.com/office/drawing/2014/main" val="2284357228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457258231"/>
                    </a:ext>
                  </a:extLst>
                </a:gridCol>
                <a:gridCol w="540327">
                  <a:extLst>
                    <a:ext uri="{9D8B030D-6E8A-4147-A177-3AD203B41FA5}">
                      <a16:colId xmlns:a16="http://schemas.microsoft.com/office/drawing/2014/main" val="558568137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1641278247"/>
                    </a:ext>
                  </a:extLst>
                </a:gridCol>
                <a:gridCol w="803563">
                  <a:extLst>
                    <a:ext uri="{9D8B030D-6E8A-4147-A177-3AD203B41FA5}">
                      <a16:colId xmlns:a16="http://schemas.microsoft.com/office/drawing/2014/main" val="1420455608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3254144553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850879817"/>
                    </a:ext>
                  </a:extLst>
                </a:gridCol>
              </a:tblGrid>
              <a:tr h="912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Year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Subgroup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On/Mastered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3936594052"/>
                  </a:ext>
                </a:extLst>
              </a:tr>
              <a:tr h="103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</a:t>
                      </a: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21.4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42.9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28.6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1318851790"/>
                  </a:ext>
                </a:extLst>
              </a:tr>
              <a:tr h="103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30.7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46.2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69.2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2366963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9899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924-A178-304A-A0E4-CC20D85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Achievement </a:t>
            </a:r>
            <a:br>
              <a:rPr lang="en-US" dirty="0"/>
            </a:br>
            <a:r>
              <a:rPr lang="en-US" dirty="0"/>
              <a:t>Math – EL* Subgroup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5EC59-387F-7E43-B751-99B40EB85A6B}"/>
              </a:ext>
            </a:extLst>
          </p:cNvPr>
          <p:cNvSpPr txBox="1"/>
          <p:nvPr/>
        </p:nvSpPr>
        <p:spPr>
          <a:xfrm>
            <a:off x="554182" y="5583382"/>
            <a:ext cx="2251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*EL = English Learners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BA5939-2FEF-3248-9838-1A45F8EEC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317719"/>
              </p:ext>
            </p:extLst>
          </p:nvPr>
        </p:nvGraphicFramePr>
        <p:xfrm>
          <a:off x="166255" y="1717964"/>
          <a:ext cx="8215745" cy="3065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261">
                  <a:extLst>
                    <a:ext uri="{9D8B030D-6E8A-4147-A177-3AD203B41FA5}">
                      <a16:colId xmlns:a16="http://schemas.microsoft.com/office/drawing/2014/main" val="1540764461"/>
                    </a:ext>
                  </a:extLst>
                </a:gridCol>
                <a:gridCol w="704957">
                  <a:extLst>
                    <a:ext uri="{9D8B030D-6E8A-4147-A177-3AD203B41FA5}">
                      <a16:colId xmlns:a16="http://schemas.microsoft.com/office/drawing/2014/main" val="70528931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92529603"/>
                    </a:ext>
                  </a:extLst>
                </a:gridCol>
                <a:gridCol w="942583">
                  <a:extLst>
                    <a:ext uri="{9D8B030D-6E8A-4147-A177-3AD203B41FA5}">
                      <a16:colId xmlns:a16="http://schemas.microsoft.com/office/drawing/2014/main" val="1069768501"/>
                    </a:ext>
                  </a:extLst>
                </a:gridCol>
                <a:gridCol w="761526">
                  <a:extLst>
                    <a:ext uri="{9D8B030D-6E8A-4147-A177-3AD203B41FA5}">
                      <a16:colId xmlns:a16="http://schemas.microsoft.com/office/drawing/2014/main" val="608268116"/>
                    </a:ext>
                  </a:extLst>
                </a:gridCol>
                <a:gridCol w="706581">
                  <a:extLst>
                    <a:ext uri="{9D8B030D-6E8A-4147-A177-3AD203B41FA5}">
                      <a16:colId xmlns:a16="http://schemas.microsoft.com/office/drawing/2014/main" val="3962211829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319661702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4197028610"/>
                    </a:ext>
                  </a:extLst>
                </a:gridCol>
                <a:gridCol w="734290">
                  <a:extLst>
                    <a:ext uri="{9D8B030D-6E8A-4147-A177-3AD203B41FA5}">
                      <a16:colId xmlns:a16="http://schemas.microsoft.com/office/drawing/2014/main" val="1218568367"/>
                    </a:ext>
                  </a:extLst>
                </a:gridCol>
                <a:gridCol w="900546">
                  <a:extLst>
                    <a:ext uri="{9D8B030D-6E8A-4147-A177-3AD203B41FA5}">
                      <a16:colId xmlns:a16="http://schemas.microsoft.com/office/drawing/2014/main" val="913297907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06211524"/>
                    </a:ext>
                  </a:extLst>
                </a:gridCol>
              </a:tblGrid>
              <a:tr h="9383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Year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Subgroup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%On/Mastered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372604457"/>
                  </a:ext>
                </a:extLst>
              </a:tr>
              <a:tr h="1063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English Learners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45.4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9.1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54.5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1439928576"/>
                  </a:ext>
                </a:extLst>
              </a:tr>
              <a:tr h="1063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English Learners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22.3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22.2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22.2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33.3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55.6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3324884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0997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924-A178-304A-A0E4-CC20D85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Achievement </a:t>
            </a:r>
            <a:br>
              <a:rPr lang="en-US" dirty="0"/>
            </a:br>
            <a:r>
              <a:rPr lang="en-US" dirty="0"/>
              <a:t>Math – SWD* Subgroup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5EC59-387F-7E43-B751-99B40EB85A6B}"/>
              </a:ext>
            </a:extLst>
          </p:cNvPr>
          <p:cNvSpPr txBox="1"/>
          <p:nvPr/>
        </p:nvSpPr>
        <p:spPr>
          <a:xfrm>
            <a:off x="554182" y="5583382"/>
            <a:ext cx="3335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*SWD = Students with Disabilities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DE57B9-4103-134A-9B92-37B23899F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333331"/>
              </p:ext>
            </p:extLst>
          </p:nvPr>
        </p:nvGraphicFramePr>
        <p:xfrm>
          <a:off x="221672" y="1648692"/>
          <a:ext cx="8118763" cy="3422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073">
                  <a:extLst>
                    <a:ext uri="{9D8B030D-6E8A-4147-A177-3AD203B41FA5}">
                      <a16:colId xmlns:a16="http://schemas.microsoft.com/office/drawing/2014/main" val="813417881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412810898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595650565"/>
                    </a:ext>
                  </a:extLst>
                </a:gridCol>
                <a:gridCol w="911667">
                  <a:extLst>
                    <a:ext uri="{9D8B030D-6E8A-4147-A177-3AD203B41FA5}">
                      <a16:colId xmlns:a16="http://schemas.microsoft.com/office/drawing/2014/main" val="2831225441"/>
                    </a:ext>
                  </a:extLst>
                </a:gridCol>
                <a:gridCol w="695460">
                  <a:extLst>
                    <a:ext uri="{9D8B030D-6E8A-4147-A177-3AD203B41FA5}">
                      <a16:colId xmlns:a16="http://schemas.microsoft.com/office/drawing/2014/main" val="1187245887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321356915"/>
                    </a:ext>
                  </a:extLst>
                </a:gridCol>
                <a:gridCol w="568036">
                  <a:extLst>
                    <a:ext uri="{9D8B030D-6E8A-4147-A177-3AD203B41FA5}">
                      <a16:colId xmlns:a16="http://schemas.microsoft.com/office/drawing/2014/main" val="2424774808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37240609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11405022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3055345643"/>
                    </a:ext>
                  </a:extLst>
                </a:gridCol>
                <a:gridCol w="1080653">
                  <a:extLst>
                    <a:ext uri="{9D8B030D-6E8A-4147-A177-3AD203B41FA5}">
                      <a16:colId xmlns:a16="http://schemas.microsoft.com/office/drawing/2014/main" val="920919252"/>
                    </a:ext>
                  </a:extLst>
                </a:gridCol>
              </a:tblGrid>
              <a:tr h="1047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Year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Subgroup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On/Mastered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2523249259"/>
                  </a:ext>
                </a:extLst>
              </a:tr>
              <a:tr h="1187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Students with Disabilities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18.2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6.8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56.8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60031739"/>
                  </a:ext>
                </a:extLst>
              </a:tr>
              <a:tr h="1187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Students with Disabilities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44.1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35.3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44.1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1722304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5032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924-A178-304A-A0E4-CC20D85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Achievement </a:t>
            </a:r>
            <a:br>
              <a:rPr lang="en-US" dirty="0"/>
            </a:br>
            <a:r>
              <a:rPr lang="en-US" dirty="0"/>
              <a:t>Science - ALL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CDFB32-52F2-4744-A0E2-F8B59BB3D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048862"/>
              </p:ext>
            </p:extLst>
          </p:nvPr>
        </p:nvGraphicFramePr>
        <p:xfrm>
          <a:off x="221674" y="1870364"/>
          <a:ext cx="7855526" cy="2953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731">
                  <a:extLst>
                    <a:ext uri="{9D8B030D-6E8A-4147-A177-3AD203B41FA5}">
                      <a16:colId xmlns:a16="http://schemas.microsoft.com/office/drawing/2014/main" val="869792129"/>
                    </a:ext>
                  </a:extLst>
                </a:gridCol>
                <a:gridCol w="628731">
                  <a:extLst>
                    <a:ext uri="{9D8B030D-6E8A-4147-A177-3AD203B41FA5}">
                      <a16:colId xmlns:a16="http://schemas.microsoft.com/office/drawing/2014/main" val="3282776443"/>
                    </a:ext>
                  </a:extLst>
                </a:gridCol>
                <a:gridCol w="963573">
                  <a:extLst>
                    <a:ext uri="{9D8B030D-6E8A-4147-A177-3AD203B41FA5}">
                      <a16:colId xmlns:a16="http://schemas.microsoft.com/office/drawing/2014/main" val="3781008029"/>
                    </a:ext>
                  </a:extLst>
                </a:gridCol>
                <a:gridCol w="780494">
                  <a:extLst>
                    <a:ext uri="{9D8B030D-6E8A-4147-A177-3AD203B41FA5}">
                      <a16:colId xmlns:a16="http://schemas.microsoft.com/office/drawing/2014/main" val="4286824694"/>
                    </a:ext>
                  </a:extLst>
                </a:gridCol>
                <a:gridCol w="732316">
                  <a:extLst>
                    <a:ext uri="{9D8B030D-6E8A-4147-A177-3AD203B41FA5}">
                      <a16:colId xmlns:a16="http://schemas.microsoft.com/office/drawing/2014/main" val="4221882638"/>
                    </a:ext>
                  </a:extLst>
                </a:gridCol>
                <a:gridCol w="628731">
                  <a:extLst>
                    <a:ext uri="{9D8B030D-6E8A-4147-A177-3AD203B41FA5}">
                      <a16:colId xmlns:a16="http://schemas.microsoft.com/office/drawing/2014/main" val="3998073137"/>
                    </a:ext>
                  </a:extLst>
                </a:gridCol>
                <a:gridCol w="934665">
                  <a:extLst>
                    <a:ext uri="{9D8B030D-6E8A-4147-A177-3AD203B41FA5}">
                      <a16:colId xmlns:a16="http://schemas.microsoft.com/office/drawing/2014/main" val="1575202011"/>
                    </a:ext>
                  </a:extLst>
                </a:gridCol>
                <a:gridCol w="859988">
                  <a:extLst>
                    <a:ext uri="{9D8B030D-6E8A-4147-A177-3AD203B41FA5}">
                      <a16:colId xmlns:a16="http://schemas.microsoft.com/office/drawing/2014/main" val="2925903808"/>
                    </a:ext>
                  </a:extLst>
                </a:gridCol>
                <a:gridCol w="751586">
                  <a:extLst>
                    <a:ext uri="{9D8B030D-6E8A-4147-A177-3AD203B41FA5}">
                      <a16:colId xmlns:a16="http://schemas.microsoft.com/office/drawing/2014/main" val="1421397454"/>
                    </a:ext>
                  </a:extLst>
                </a:gridCol>
                <a:gridCol w="946711">
                  <a:extLst>
                    <a:ext uri="{9D8B030D-6E8A-4147-A177-3AD203B41FA5}">
                      <a16:colId xmlns:a16="http://schemas.microsoft.com/office/drawing/2014/main" val="4220945078"/>
                    </a:ext>
                  </a:extLst>
                </a:gridCol>
              </a:tblGrid>
              <a:tr h="671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  <a:latin typeface="+mn-lt"/>
                        </a:rPr>
                        <a:t>Year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  <a:latin typeface="+mn-lt"/>
                        </a:rPr>
                        <a:t>#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  <a:latin typeface="+mn-lt"/>
                        </a:rPr>
                        <a:t>#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  <a:latin typeface="+mn-lt"/>
                        </a:rPr>
                        <a:t>#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  <a:latin typeface="+mn-lt"/>
                        </a:rPr>
                        <a:t>#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  <a:latin typeface="+mn-lt"/>
                        </a:rPr>
                        <a:t>%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  <a:latin typeface="+mn-lt"/>
                        </a:rPr>
                        <a:t>%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  <a:latin typeface="+mn-lt"/>
                        </a:rPr>
                        <a:t>%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  <a:latin typeface="+mn-lt"/>
                        </a:rPr>
                        <a:t>%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  <a:latin typeface="+mn-lt"/>
                        </a:rPr>
                        <a:t>% On/Mastered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extLst>
                  <a:ext uri="{0D108BD9-81ED-4DB2-BD59-A6C34878D82A}">
                    <a16:rowId xmlns:a16="http://schemas.microsoft.com/office/drawing/2014/main" val="3440898255"/>
                  </a:ext>
                </a:extLst>
              </a:tr>
              <a:tr h="11412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2019**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extLst>
                  <a:ext uri="{0D108BD9-81ED-4DB2-BD59-A6C34878D82A}">
                    <a16:rowId xmlns:a16="http://schemas.microsoft.com/office/drawing/2014/main" val="752746983"/>
                  </a:ext>
                </a:extLst>
              </a:tr>
              <a:tr h="11412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2018*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9.2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55.4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31.5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86.9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21" marR="7021" marT="7021" marB="0" anchor="ctr"/>
                </a:tc>
                <a:extLst>
                  <a:ext uri="{0D108BD9-81ED-4DB2-BD59-A6C34878D82A}">
                    <a16:rowId xmlns:a16="http://schemas.microsoft.com/office/drawing/2014/main" val="7967522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A4FB67-7F82-6241-B724-68B5FED711CB}"/>
              </a:ext>
            </a:extLst>
          </p:cNvPr>
          <p:cNvSpPr txBox="1"/>
          <p:nvPr/>
        </p:nvSpPr>
        <p:spPr>
          <a:xfrm>
            <a:off x="734291" y="5611091"/>
            <a:ext cx="1554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*Grade 5 Only</a:t>
            </a:r>
          </a:p>
          <a:p>
            <a:r>
              <a:rPr lang="en-US" dirty="0">
                <a:latin typeface="+mj-lt"/>
              </a:rPr>
              <a:t>**No scores</a:t>
            </a:r>
          </a:p>
        </p:txBody>
      </p:sp>
    </p:spTree>
    <p:extLst>
      <p:ext uri="{BB962C8B-B14F-4D97-AF65-F5344CB8AC3E}">
        <p14:creationId xmlns:p14="http://schemas.microsoft.com/office/powerpoint/2010/main" val="213830335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CA65-A17D-404E-B846-681EF988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TVAAS – 3</a:t>
            </a:r>
            <a:r>
              <a:rPr lang="en-US" baseline="30000" dirty="0"/>
              <a:t>rd</a:t>
            </a:r>
            <a:r>
              <a:rPr lang="en-US" dirty="0"/>
              <a:t> ELA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E5739E-AF35-F642-8070-78F6AD836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0503"/>
            <a:ext cx="7620000" cy="3896139"/>
          </a:xfrm>
        </p:spPr>
      </p:pic>
    </p:spTree>
    <p:extLst>
      <p:ext uri="{BB962C8B-B14F-4D97-AF65-F5344CB8AC3E}">
        <p14:creationId xmlns:p14="http://schemas.microsoft.com/office/powerpoint/2010/main" val="129946297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1EEF-CE83-EF40-A40C-A3575F0B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TVAAS – 3</a:t>
            </a:r>
            <a:r>
              <a:rPr lang="en-US" baseline="30000" dirty="0"/>
              <a:t>rd</a:t>
            </a:r>
            <a:r>
              <a:rPr lang="en-US" dirty="0"/>
              <a:t> ELA Quintile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26A91A9-7869-7B4E-AA11-13E765853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7620000" cy="4233862"/>
          </a:xfrm>
        </p:spPr>
      </p:pic>
    </p:spTree>
    <p:extLst>
      <p:ext uri="{BB962C8B-B14F-4D97-AF65-F5344CB8AC3E}">
        <p14:creationId xmlns:p14="http://schemas.microsoft.com/office/powerpoint/2010/main" val="168095545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18E0-D7B0-D344-B0AE-2C8D0A2D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TVAAS – 4</a:t>
            </a:r>
            <a:r>
              <a:rPr lang="en-US" baseline="30000" dirty="0"/>
              <a:t>th</a:t>
            </a:r>
            <a:r>
              <a:rPr lang="en-US" dirty="0"/>
              <a:t>/5</a:t>
            </a:r>
            <a:r>
              <a:rPr lang="en-US" baseline="30000" dirty="0"/>
              <a:t>th</a:t>
            </a:r>
            <a:r>
              <a:rPr lang="en-US" dirty="0"/>
              <a:t> ELA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26FBDD-D86D-6649-A545-D4BF26D11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7620000" cy="4045961"/>
          </a:xfrm>
        </p:spPr>
      </p:pic>
    </p:spTree>
    <p:extLst>
      <p:ext uri="{BB962C8B-B14F-4D97-AF65-F5344CB8AC3E}">
        <p14:creationId xmlns:p14="http://schemas.microsoft.com/office/powerpoint/2010/main" val="14690348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1781-F0E7-AD47-94C1-8CBA9702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TVAAS – 4</a:t>
            </a:r>
            <a:r>
              <a:rPr lang="en-US" baseline="30000" dirty="0"/>
              <a:t>th</a:t>
            </a:r>
            <a:r>
              <a:rPr lang="en-US" dirty="0"/>
              <a:t> ELA Quintile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586814-5000-794C-92D8-760BB9893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63757"/>
            <a:ext cx="7620000" cy="4000917"/>
          </a:xfrm>
        </p:spPr>
      </p:pic>
    </p:spTree>
    <p:extLst>
      <p:ext uri="{BB962C8B-B14F-4D97-AF65-F5344CB8AC3E}">
        <p14:creationId xmlns:p14="http://schemas.microsoft.com/office/powerpoint/2010/main" val="340834433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1781-F0E7-AD47-94C1-8CBA9702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TVAAS – 5</a:t>
            </a:r>
            <a:r>
              <a:rPr lang="en-US" baseline="30000" dirty="0"/>
              <a:t>th</a:t>
            </a:r>
            <a:r>
              <a:rPr lang="en-US" dirty="0"/>
              <a:t> ELA Quintile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28F472-B5F5-8542-B363-A84BEE688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7620000" cy="4139105"/>
          </a:xfrm>
        </p:spPr>
      </p:pic>
    </p:spTree>
    <p:extLst>
      <p:ext uri="{BB962C8B-B14F-4D97-AF65-F5344CB8AC3E}">
        <p14:creationId xmlns:p14="http://schemas.microsoft.com/office/powerpoint/2010/main" val="197007414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5B99-F64A-224A-B511-13381EC3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TVAAS – 3</a:t>
            </a:r>
            <a:r>
              <a:rPr lang="en-US" baseline="30000" dirty="0"/>
              <a:t>rd</a:t>
            </a:r>
            <a:r>
              <a:rPr lang="en-US" dirty="0"/>
              <a:t> Math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15D18C-FC20-FE40-8A5C-D609B9A4B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7620000" cy="3716512"/>
          </a:xfrm>
        </p:spPr>
      </p:pic>
    </p:spTree>
    <p:extLst>
      <p:ext uri="{BB962C8B-B14F-4D97-AF65-F5344CB8AC3E}">
        <p14:creationId xmlns:p14="http://schemas.microsoft.com/office/powerpoint/2010/main" val="34342504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7343-B015-EE46-ADA8-84C9D90E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42780"/>
          </a:xfrm>
        </p:spPr>
        <p:txBody>
          <a:bodyPr/>
          <a:lstStyle/>
          <a:p>
            <a:r>
              <a:rPr lang="en-US" dirty="0"/>
              <a:t>Indicators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C8F45-FBBC-954E-B3E7-E4F4C5F6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5236"/>
            <a:ext cx="7620000" cy="537556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Achievement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Progress toward On/Track or Mastered</a:t>
            </a:r>
          </a:p>
          <a:p>
            <a:pPr lvl="1"/>
            <a:r>
              <a:rPr lang="en-US" dirty="0"/>
              <a:t>TN Ready ACH/EOC performance or AMO Targets</a:t>
            </a:r>
          </a:p>
          <a:p>
            <a:pPr lvl="1"/>
            <a:r>
              <a:rPr lang="en-US" dirty="0"/>
              <a:t>ALL Subgroup/EL, SWD, ED, BHN</a:t>
            </a:r>
          </a:p>
          <a:p>
            <a:pPr lvl="1"/>
            <a:endParaRPr lang="en-US" dirty="0"/>
          </a:p>
          <a:p>
            <a:r>
              <a:rPr lang="en-US" b="1" dirty="0"/>
              <a:t>Growth (TVAAS)</a:t>
            </a:r>
          </a:p>
          <a:p>
            <a:pPr lvl="1"/>
            <a:r>
              <a:rPr lang="en-US" dirty="0"/>
              <a:t>Progress toward Approaching, On/Track, or Mastered</a:t>
            </a:r>
          </a:p>
          <a:p>
            <a:pPr lvl="1"/>
            <a:r>
              <a:rPr lang="en-US" dirty="0"/>
              <a:t>ALL Subgroup/EL, SWD, ED, BHN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b="1" dirty="0"/>
              <a:t>Chronically Out of School</a:t>
            </a:r>
          </a:p>
          <a:p>
            <a:pPr lvl="1"/>
            <a:r>
              <a:rPr lang="en-US" dirty="0"/>
              <a:t>Chronic Absenteeism, Including Out-of-School Suspension</a:t>
            </a:r>
          </a:p>
          <a:p>
            <a:pPr lvl="1"/>
            <a:r>
              <a:rPr lang="en-US" dirty="0"/>
              <a:t>ALL Subgroup/EL, SWD, ED, BHN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b="1" dirty="0"/>
              <a:t>English Language Proficiency Assessment (WIDA)</a:t>
            </a:r>
          </a:p>
          <a:p>
            <a:pPr lvl="1"/>
            <a:r>
              <a:rPr lang="en-US" dirty="0"/>
              <a:t>Performance on WIDA ACCESS</a:t>
            </a:r>
          </a:p>
          <a:p>
            <a:pPr lvl="1"/>
            <a:r>
              <a:rPr lang="en-US" dirty="0"/>
              <a:t>% of students meeting growth standards</a:t>
            </a:r>
          </a:p>
        </p:txBody>
      </p:sp>
    </p:spTree>
    <p:extLst>
      <p:ext uri="{BB962C8B-B14F-4D97-AF65-F5344CB8AC3E}">
        <p14:creationId xmlns:p14="http://schemas.microsoft.com/office/powerpoint/2010/main" val="67009354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5BE4-5F58-8447-AFD2-B2D55475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TVAAS– 3</a:t>
            </a:r>
            <a:r>
              <a:rPr lang="en-US" baseline="30000" dirty="0"/>
              <a:t>rd</a:t>
            </a:r>
            <a:r>
              <a:rPr lang="en-US" dirty="0"/>
              <a:t> Math Quintile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0AEA3D-F379-E14F-B09B-976AD94D1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3271"/>
            <a:ext cx="7620000" cy="3996620"/>
          </a:xfrm>
        </p:spPr>
      </p:pic>
    </p:spTree>
    <p:extLst>
      <p:ext uri="{BB962C8B-B14F-4D97-AF65-F5344CB8AC3E}">
        <p14:creationId xmlns:p14="http://schemas.microsoft.com/office/powerpoint/2010/main" val="211225712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9354-E658-E748-AD97-CA7A727B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TVAAS – 4</a:t>
            </a:r>
            <a:r>
              <a:rPr lang="en-US" baseline="30000" dirty="0"/>
              <a:t>th</a:t>
            </a:r>
            <a:r>
              <a:rPr lang="en-US" dirty="0"/>
              <a:t>/5</a:t>
            </a:r>
            <a:r>
              <a:rPr lang="en-US" baseline="30000" dirty="0"/>
              <a:t>th</a:t>
            </a:r>
            <a:r>
              <a:rPr lang="en-US" dirty="0"/>
              <a:t> Math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BABD6A-4F7B-9F48-B949-EFBAE7082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7620000" cy="4373199"/>
          </a:xfrm>
        </p:spPr>
      </p:pic>
    </p:spTree>
    <p:extLst>
      <p:ext uri="{BB962C8B-B14F-4D97-AF65-F5344CB8AC3E}">
        <p14:creationId xmlns:p14="http://schemas.microsoft.com/office/powerpoint/2010/main" val="113255469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EA6E-7E0D-A048-9E90-936FF887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TVAAS– 4</a:t>
            </a:r>
            <a:r>
              <a:rPr lang="en-US" baseline="30000" dirty="0"/>
              <a:t>th</a:t>
            </a:r>
            <a:r>
              <a:rPr lang="en-US" dirty="0"/>
              <a:t> Math Quintile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CCE12E-B700-8B48-80F3-2CEB351FA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7620000" cy="4223134"/>
          </a:xfrm>
        </p:spPr>
      </p:pic>
    </p:spTree>
    <p:extLst>
      <p:ext uri="{BB962C8B-B14F-4D97-AF65-F5344CB8AC3E}">
        <p14:creationId xmlns:p14="http://schemas.microsoft.com/office/powerpoint/2010/main" val="237475631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EA6E-7E0D-A048-9E90-936FF887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TVAAS– 5</a:t>
            </a:r>
            <a:r>
              <a:rPr lang="en-US" baseline="30000" dirty="0"/>
              <a:t>th</a:t>
            </a:r>
            <a:r>
              <a:rPr lang="en-US" dirty="0"/>
              <a:t> Math Quintile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86D8CC-B4CB-AF43-94F5-8B6B9BFA2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9"/>
            <a:ext cx="7620000" cy="4241292"/>
          </a:xfrm>
        </p:spPr>
      </p:pic>
    </p:spTree>
    <p:extLst>
      <p:ext uri="{BB962C8B-B14F-4D97-AF65-F5344CB8AC3E}">
        <p14:creationId xmlns:p14="http://schemas.microsoft.com/office/powerpoint/2010/main" val="31957198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0D92-066C-6F4F-8F37-04ACBFEF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Absenteeism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95C2DA-5BAC-8B41-B5BC-89BD1A7CD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175345"/>
              </p:ext>
            </p:extLst>
          </p:nvPr>
        </p:nvGraphicFramePr>
        <p:xfrm>
          <a:off x="831271" y="1260764"/>
          <a:ext cx="6761020" cy="4287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059">
                  <a:extLst>
                    <a:ext uri="{9D8B030D-6E8A-4147-A177-3AD203B41FA5}">
                      <a16:colId xmlns:a16="http://schemas.microsoft.com/office/drawing/2014/main" val="2045023700"/>
                    </a:ext>
                  </a:extLst>
                </a:gridCol>
                <a:gridCol w="1704784">
                  <a:extLst>
                    <a:ext uri="{9D8B030D-6E8A-4147-A177-3AD203B41FA5}">
                      <a16:colId xmlns:a16="http://schemas.microsoft.com/office/drawing/2014/main" val="959367097"/>
                    </a:ext>
                  </a:extLst>
                </a:gridCol>
                <a:gridCol w="1264059">
                  <a:extLst>
                    <a:ext uri="{9D8B030D-6E8A-4147-A177-3AD203B41FA5}">
                      <a16:colId xmlns:a16="http://schemas.microsoft.com/office/drawing/2014/main" val="3927959316"/>
                    </a:ext>
                  </a:extLst>
                </a:gridCol>
                <a:gridCol w="1264059">
                  <a:extLst>
                    <a:ext uri="{9D8B030D-6E8A-4147-A177-3AD203B41FA5}">
                      <a16:colId xmlns:a16="http://schemas.microsoft.com/office/drawing/2014/main" val="3600720954"/>
                    </a:ext>
                  </a:extLst>
                </a:gridCol>
                <a:gridCol w="1264059">
                  <a:extLst>
                    <a:ext uri="{9D8B030D-6E8A-4147-A177-3AD203B41FA5}">
                      <a16:colId xmlns:a16="http://schemas.microsoft.com/office/drawing/2014/main" val="2410226305"/>
                    </a:ext>
                  </a:extLst>
                </a:gridCol>
              </a:tblGrid>
              <a:tr h="545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School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Subgroup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Grade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2018 % Chronically Absent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2019 % Chronically Absent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extLst>
                  <a:ext uri="{0D108BD9-81ED-4DB2-BD59-A6C34878D82A}">
                    <a16:rowId xmlns:a16="http://schemas.microsoft.com/office/drawing/2014/main" val="3527898693"/>
                  </a:ext>
                </a:extLst>
              </a:tr>
              <a:tr h="727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Bailey Station Elementary School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All Students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All Grades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208" marR="9208" marT="9208" marB="0" anchor="ctr"/>
                </a:tc>
                <a:extLst>
                  <a:ext uri="{0D108BD9-81ED-4DB2-BD59-A6C34878D82A}">
                    <a16:rowId xmlns:a16="http://schemas.microsoft.com/office/drawing/2014/main" val="2135012276"/>
                  </a:ext>
                </a:extLst>
              </a:tr>
              <a:tr h="727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Bailey Station Elementary School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Black/Hispanic/Native American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All Grades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extLst>
                  <a:ext uri="{0D108BD9-81ED-4DB2-BD59-A6C34878D82A}">
                    <a16:rowId xmlns:a16="http://schemas.microsoft.com/office/drawing/2014/main" val="988449143"/>
                  </a:ext>
                </a:extLst>
              </a:tr>
              <a:tr h="727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Bailey Station Elementary School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Economically Disadvantaged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All Grades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extLst>
                  <a:ext uri="{0D108BD9-81ED-4DB2-BD59-A6C34878D82A}">
                    <a16:rowId xmlns:a16="http://schemas.microsoft.com/office/drawing/2014/main" val="3920120083"/>
                  </a:ext>
                </a:extLst>
              </a:tr>
              <a:tr h="727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Bailey Station Elementary School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English Learners with Transitional 1-4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All Grades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extLst>
                  <a:ext uri="{0D108BD9-81ED-4DB2-BD59-A6C34878D82A}">
                    <a16:rowId xmlns:a16="http://schemas.microsoft.com/office/drawing/2014/main" val="148144250"/>
                  </a:ext>
                </a:extLst>
              </a:tr>
              <a:tr h="727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Bailey Station Elementary School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Students with Disabilities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All Grades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ctr"/>
                </a:tc>
                <a:extLst>
                  <a:ext uri="{0D108BD9-81ED-4DB2-BD59-A6C34878D82A}">
                    <a16:rowId xmlns:a16="http://schemas.microsoft.com/office/drawing/2014/main" val="242860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09616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B068-4CF2-324D-8AA3-48B6C49B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ELPA – WIDA ACCESS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D5F4642-7EC0-1548-91F9-0DA706CDE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052064"/>
              </p:ext>
            </p:extLst>
          </p:nvPr>
        </p:nvGraphicFramePr>
        <p:xfrm>
          <a:off x="138545" y="1717964"/>
          <a:ext cx="8243455" cy="300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291">
                  <a:extLst>
                    <a:ext uri="{9D8B030D-6E8A-4147-A177-3AD203B41FA5}">
                      <a16:colId xmlns:a16="http://schemas.microsoft.com/office/drawing/2014/main" val="2246199822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73318811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651237826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825213583"/>
                    </a:ext>
                  </a:extLst>
                </a:gridCol>
                <a:gridCol w="1205345">
                  <a:extLst>
                    <a:ext uri="{9D8B030D-6E8A-4147-A177-3AD203B41FA5}">
                      <a16:colId xmlns:a16="http://schemas.microsoft.com/office/drawing/2014/main" val="233385105"/>
                    </a:ext>
                  </a:extLst>
                </a:gridCol>
                <a:gridCol w="869265">
                  <a:extLst>
                    <a:ext uri="{9D8B030D-6E8A-4147-A177-3AD203B41FA5}">
                      <a16:colId xmlns:a16="http://schemas.microsoft.com/office/drawing/2014/main" val="287877774"/>
                    </a:ext>
                  </a:extLst>
                </a:gridCol>
                <a:gridCol w="945681">
                  <a:extLst>
                    <a:ext uri="{9D8B030D-6E8A-4147-A177-3AD203B41FA5}">
                      <a16:colId xmlns:a16="http://schemas.microsoft.com/office/drawing/2014/main" val="408757016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3990530163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1286891250"/>
                    </a:ext>
                  </a:extLst>
                </a:gridCol>
              </a:tblGrid>
              <a:tr h="1834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School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# of Students Available to Exit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# of Students that Exited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% of Students to Exit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# of Students Eligible to Meet the Growth Standard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# of Students that Met Growth Standard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00FF00"/>
                          </a:highlight>
                        </a:rPr>
                        <a:t>% of Students that Met Growth Standard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Literacy Average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Composite Average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extLst>
                  <a:ext uri="{0D108BD9-81ED-4DB2-BD59-A6C34878D82A}">
                    <a16:rowId xmlns:a16="http://schemas.microsoft.com/office/drawing/2014/main" val="441974863"/>
                  </a:ext>
                </a:extLst>
              </a:tr>
              <a:tr h="1173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Bailey Station Elementary 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51.7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78.6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8" marR="6638" marT="6638" marB="0" anchor="ctr"/>
                </a:tc>
                <a:extLst>
                  <a:ext uri="{0D108BD9-81ED-4DB2-BD59-A6C34878D82A}">
                    <a16:rowId xmlns:a16="http://schemas.microsoft.com/office/drawing/2014/main" val="1615788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38706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5CA7-7752-A74C-9F70-26F405E2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BSE Overall Score  - 3.7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36D6F-6F5D-F549-ACD8-6B52FEC13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Schools that have an overall accountability score of greater than 3 are designated as Reward schools.</a:t>
            </a:r>
          </a:p>
          <a:p>
            <a:r>
              <a:rPr lang="en-US" dirty="0"/>
              <a:t> The overall accountability score is based on performance of all students on each indicator (60 percent) and performance of historically underserved student groups on each indicator (40 percent). </a:t>
            </a:r>
          </a:p>
          <a:p>
            <a:r>
              <a:rPr lang="en-US" dirty="0"/>
              <a:t>Reward schools demonstrate excellence in achievement and growth for all students, as well as all student groups.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3368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AFAC-4CF8-084D-B5EA-94DB6ED9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Bailey Station – Areas of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863F-1528-B840-96C4-73F77204D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sz="2400" dirty="0"/>
              <a:t>Achievement Math increased by 4.8%</a:t>
            </a:r>
          </a:p>
          <a:p>
            <a:pPr lvl="1"/>
            <a:r>
              <a:rPr lang="en-US" sz="2400" dirty="0"/>
              <a:t>Chronic Absenteeism</a:t>
            </a:r>
          </a:p>
          <a:p>
            <a:pPr lvl="1"/>
            <a:r>
              <a:rPr lang="en-US" sz="2400" dirty="0"/>
              <a:t>ELPA Growth:  Math ELT 1-4 increased by %21.5%</a:t>
            </a:r>
          </a:p>
          <a:p>
            <a:pPr marL="411480" lvl="1" indent="0">
              <a:buNone/>
            </a:pPr>
            <a:r>
              <a:rPr lang="en-US" sz="2400" dirty="0"/>
              <a:t>                              English ELT – 1.4 increased by 17.2%</a:t>
            </a:r>
          </a:p>
          <a:p>
            <a:pPr marL="411480" lvl="1" indent="0">
              <a:buNone/>
            </a:pPr>
            <a:r>
              <a:rPr lang="en-US" sz="2400" dirty="0"/>
              <a:t>		          Math EL w/Trans 1-4 increased 17.2%</a:t>
            </a:r>
          </a:p>
          <a:p>
            <a:pPr marL="411480" lvl="1" indent="0">
              <a:buNone/>
            </a:pPr>
            <a:r>
              <a:rPr lang="en-US" sz="2400" dirty="0"/>
              <a:t>		          English EL w/Trans 1-4 increased 20%</a:t>
            </a:r>
          </a:p>
          <a:p>
            <a:pPr lvl="1"/>
            <a:r>
              <a:rPr lang="en-US" sz="2400" dirty="0"/>
              <a:t>Success Rate for All students was a 4 and the only area that was not a 4 was SWD and they were a 3.</a:t>
            </a: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6886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2A14-058D-2847-84DC-B0004BE3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Bailey Station – Areas to Strengthen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EF3B0-6346-064F-ADE6-DD229C90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r>
              <a:rPr lang="en-US" dirty="0"/>
              <a:t>Increase growth in ELA and Math for subgroups Black, BHN and SWED.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dirty="0"/>
              <a:t>Increase school wide growth for Grades 4-5 in the area of Numeracy.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dirty="0"/>
              <a:t>Increase achievement for on track/mastered in Math and ELA by 2%.  </a:t>
            </a:r>
          </a:p>
        </p:txBody>
      </p:sp>
    </p:spTree>
    <p:extLst>
      <p:ext uri="{BB962C8B-B14F-4D97-AF65-F5344CB8AC3E}">
        <p14:creationId xmlns:p14="http://schemas.microsoft.com/office/powerpoint/2010/main" val="349939096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308" y="-862442"/>
            <a:ext cx="8717692" cy="2593975"/>
          </a:xfrm>
        </p:spPr>
        <p:txBody>
          <a:bodyPr/>
          <a:lstStyle/>
          <a:p>
            <a:br>
              <a:rPr lang="en-US" sz="4400" dirty="0"/>
            </a:br>
            <a:r>
              <a:rPr lang="en-US" sz="4000" dirty="0"/>
              <a:t>Levels of Effectiveness (LOE) </a:t>
            </a:r>
            <a:br>
              <a:rPr lang="en-US" sz="4000" dirty="0"/>
            </a:br>
            <a:r>
              <a:rPr lang="en-US" sz="4000" dirty="0"/>
              <a:t>2019-2019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983" y="2051221"/>
            <a:ext cx="7512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LOE—classroom observations, growth score, achievement score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LOEs generated in </a:t>
            </a:r>
            <a:r>
              <a:rPr lang="en-US" sz="2800" dirty="0" err="1"/>
              <a:t>TNCompass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Detailed Guidance for 2018-2019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Level of Overall Effectiveness (LOE) Nullification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Verifying 2018-2019 scores in TNCompass</a:t>
            </a:r>
          </a:p>
        </p:txBody>
      </p:sp>
    </p:spTree>
    <p:extLst>
      <p:ext uri="{BB962C8B-B14F-4D97-AF65-F5344CB8AC3E}">
        <p14:creationId xmlns:p14="http://schemas.microsoft.com/office/powerpoint/2010/main" val="18424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924-A178-304A-A0E4-CC20D85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Achievement </a:t>
            </a:r>
            <a:br>
              <a:rPr lang="en-US" dirty="0"/>
            </a:br>
            <a:r>
              <a:rPr lang="en-US" dirty="0"/>
              <a:t>ELA - ALL</a:t>
            </a:r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26CA1C19-643A-5844-957B-7986E4D9E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273189"/>
              </p:ext>
            </p:extLst>
          </p:nvPr>
        </p:nvGraphicFramePr>
        <p:xfrm>
          <a:off x="235528" y="1801092"/>
          <a:ext cx="8091056" cy="3214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719">
                  <a:extLst>
                    <a:ext uri="{9D8B030D-6E8A-4147-A177-3AD203B41FA5}">
                      <a16:colId xmlns:a16="http://schemas.microsoft.com/office/drawing/2014/main" val="3897213860"/>
                    </a:ext>
                  </a:extLst>
                </a:gridCol>
                <a:gridCol w="592585">
                  <a:extLst>
                    <a:ext uri="{9D8B030D-6E8A-4147-A177-3AD203B41FA5}">
                      <a16:colId xmlns:a16="http://schemas.microsoft.com/office/drawing/2014/main" val="2055178909"/>
                    </a:ext>
                  </a:extLst>
                </a:gridCol>
                <a:gridCol w="1002835">
                  <a:extLst>
                    <a:ext uri="{9D8B030D-6E8A-4147-A177-3AD203B41FA5}">
                      <a16:colId xmlns:a16="http://schemas.microsoft.com/office/drawing/2014/main" val="379826606"/>
                    </a:ext>
                  </a:extLst>
                </a:gridCol>
                <a:gridCol w="805307">
                  <a:extLst>
                    <a:ext uri="{9D8B030D-6E8A-4147-A177-3AD203B41FA5}">
                      <a16:colId xmlns:a16="http://schemas.microsoft.com/office/drawing/2014/main" val="2012344119"/>
                    </a:ext>
                  </a:extLst>
                </a:gridCol>
                <a:gridCol w="828099">
                  <a:extLst>
                    <a:ext uri="{9D8B030D-6E8A-4147-A177-3AD203B41FA5}">
                      <a16:colId xmlns:a16="http://schemas.microsoft.com/office/drawing/2014/main" val="3838784873"/>
                    </a:ext>
                  </a:extLst>
                </a:gridCol>
                <a:gridCol w="645765">
                  <a:extLst>
                    <a:ext uri="{9D8B030D-6E8A-4147-A177-3AD203B41FA5}">
                      <a16:colId xmlns:a16="http://schemas.microsoft.com/office/drawing/2014/main" val="3682873630"/>
                    </a:ext>
                  </a:extLst>
                </a:gridCol>
                <a:gridCol w="1019928">
                  <a:extLst>
                    <a:ext uri="{9D8B030D-6E8A-4147-A177-3AD203B41FA5}">
                      <a16:colId xmlns:a16="http://schemas.microsoft.com/office/drawing/2014/main" val="1592407032"/>
                    </a:ext>
                  </a:extLst>
                </a:gridCol>
                <a:gridCol w="797710">
                  <a:extLst>
                    <a:ext uri="{9D8B030D-6E8A-4147-A177-3AD203B41FA5}">
                      <a16:colId xmlns:a16="http://schemas.microsoft.com/office/drawing/2014/main" val="949344699"/>
                    </a:ext>
                  </a:extLst>
                </a:gridCol>
                <a:gridCol w="814803">
                  <a:extLst>
                    <a:ext uri="{9D8B030D-6E8A-4147-A177-3AD203B41FA5}">
                      <a16:colId xmlns:a16="http://schemas.microsoft.com/office/drawing/2014/main" val="2824925551"/>
                    </a:ext>
                  </a:extLst>
                </a:gridCol>
                <a:gridCol w="1088305">
                  <a:extLst>
                    <a:ext uri="{9D8B030D-6E8A-4147-A177-3AD203B41FA5}">
                      <a16:colId xmlns:a16="http://schemas.microsoft.com/office/drawing/2014/main" val="427034711"/>
                    </a:ext>
                  </a:extLst>
                </a:gridCol>
              </a:tblGrid>
              <a:tr h="683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>
                          <a:effectLst/>
                        </a:rPr>
                        <a:t>Year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>
                          <a:effectLst/>
                        </a:rPr>
                        <a:t># Below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>
                          <a:effectLst/>
                        </a:rPr>
                        <a:t># Approaching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>
                          <a:effectLst/>
                        </a:rPr>
                        <a:t># On Track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>
                          <a:effectLst/>
                        </a:rPr>
                        <a:t># Mastered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>
                          <a:effectLst/>
                        </a:rPr>
                        <a:t>% Below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>
                          <a:effectLst/>
                        </a:rPr>
                        <a:t>% Approaching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>
                          <a:effectLst/>
                        </a:rPr>
                        <a:t>% On Track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>
                          <a:effectLst/>
                        </a:rPr>
                        <a:t>% Mastered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>
                          <a:effectLst/>
                        </a:rPr>
                        <a:t>% On/Mastered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extLst>
                  <a:ext uri="{0D108BD9-81ED-4DB2-BD59-A6C34878D82A}">
                    <a16:rowId xmlns:a16="http://schemas.microsoft.com/office/drawing/2014/main" val="1552515364"/>
                  </a:ext>
                </a:extLst>
              </a:tr>
              <a:tr h="12654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184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2.6%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27.6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1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46.2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1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23.6%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69.8%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extLst>
                  <a:ext uri="{0D108BD9-81ED-4DB2-BD59-A6C34878D82A}">
                    <a16:rowId xmlns:a16="http://schemas.microsoft.com/office/drawing/2014/main" val="474263648"/>
                  </a:ext>
                </a:extLst>
              </a:tr>
              <a:tr h="12654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28.3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50.5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19.5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1" marR="5371" marT="53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</a:t>
                      </a:r>
                    </a:p>
                  </a:txBody>
                  <a:tcPr marL="5371" marR="5371" marT="5371" marB="0" anchor="ctr"/>
                </a:tc>
                <a:extLst>
                  <a:ext uri="{0D108BD9-81ED-4DB2-BD59-A6C34878D82A}">
                    <a16:rowId xmlns:a16="http://schemas.microsoft.com/office/drawing/2014/main" val="4162296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3552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924-A178-304A-A0E4-CC20D85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Achievement </a:t>
            </a:r>
            <a:br>
              <a:rPr lang="en-US" dirty="0"/>
            </a:br>
            <a:r>
              <a:rPr lang="en-US" dirty="0"/>
              <a:t>ELA – BHN* Subgroup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F2BFDA9-ADB4-7F4D-860D-A1476D711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85593"/>
              </p:ext>
            </p:extLst>
          </p:nvPr>
        </p:nvGraphicFramePr>
        <p:xfrm>
          <a:off x="96982" y="1939636"/>
          <a:ext cx="8215744" cy="2881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408">
                  <a:extLst>
                    <a:ext uri="{9D8B030D-6E8A-4147-A177-3AD203B41FA5}">
                      <a16:colId xmlns:a16="http://schemas.microsoft.com/office/drawing/2014/main" val="3297144052"/>
                    </a:ext>
                  </a:extLst>
                </a:gridCol>
                <a:gridCol w="662101">
                  <a:extLst>
                    <a:ext uri="{9D8B030D-6E8A-4147-A177-3AD203B41FA5}">
                      <a16:colId xmlns:a16="http://schemas.microsoft.com/office/drawing/2014/main" val="3724056383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3871902434"/>
                    </a:ext>
                  </a:extLst>
                </a:gridCol>
                <a:gridCol w="928254">
                  <a:extLst>
                    <a:ext uri="{9D8B030D-6E8A-4147-A177-3AD203B41FA5}">
                      <a16:colId xmlns:a16="http://schemas.microsoft.com/office/drawing/2014/main" val="1462373534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1994589824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4094225467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336138142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103438143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1178891152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3827344236"/>
                    </a:ext>
                  </a:extLst>
                </a:gridCol>
                <a:gridCol w="997526">
                  <a:extLst>
                    <a:ext uri="{9D8B030D-6E8A-4147-A177-3AD203B41FA5}">
                      <a16:colId xmlns:a16="http://schemas.microsoft.com/office/drawing/2014/main" val="2571653099"/>
                    </a:ext>
                  </a:extLst>
                </a:gridCol>
              </a:tblGrid>
              <a:tr h="882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Year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Subgroup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On/Mastered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4210976924"/>
                  </a:ext>
                </a:extLst>
              </a:tr>
              <a:tr h="999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BHN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3.1%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44.6%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36.9%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15.4%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52.3%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1135780159"/>
                  </a:ext>
                </a:extLst>
              </a:tr>
              <a:tr h="999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BHN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54.4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77925980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975EC59-387F-7E43-B751-99B40EB85A6B}"/>
              </a:ext>
            </a:extLst>
          </p:cNvPr>
          <p:cNvSpPr txBox="1"/>
          <p:nvPr/>
        </p:nvSpPr>
        <p:spPr>
          <a:xfrm>
            <a:off x="554182" y="5583382"/>
            <a:ext cx="3995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*BHN = Black, Hispanic, Native American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28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924-A178-304A-A0E4-CC20D85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Achievement </a:t>
            </a:r>
            <a:br>
              <a:rPr lang="en-US" dirty="0"/>
            </a:br>
            <a:r>
              <a:rPr lang="en-US" dirty="0"/>
              <a:t>ELA – ED* Subgroup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5EC59-387F-7E43-B751-99B40EB85A6B}"/>
              </a:ext>
            </a:extLst>
          </p:cNvPr>
          <p:cNvSpPr txBox="1"/>
          <p:nvPr/>
        </p:nvSpPr>
        <p:spPr>
          <a:xfrm>
            <a:off x="554182" y="5583382"/>
            <a:ext cx="3431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*ED = Economically Disadvantaged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D8E9EFE-96D1-7045-8852-B5ACCC0C4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788870"/>
              </p:ext>
            </p:extLst>
          </p:nvPr>
        </p:nvGraphicFramePr>
        <p:xfrm>
          <a:off x="110836" y="1759527"/>
          <a:ext cx="8215745" cy="3186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444">
                  <a:extLst>
                    <a:ext uri="{9D8B030D-6E8A-4147-A177-3AD203B41FA5}">
                      <a16:colId xmlns:a16="http://schemas.microsoft.com/office/drawing/2014/main" val="3968755817"/>
                    </a:ext>
                  </a:extLst>
                </a:gridCol>
                <a:gridCol w="679502">
                  <a:extLst>
                    <a:ext uri="{9D8B030D-6E8A-4147-A177-3AD203B41FA5}">
                      <a16:colId xmlns:a16="http://schemas.microsoft.com/office/drawing/2014/main" val="3107967243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861515703"/>
                    </a:ext>
                  </a:extLst>
                </a:gridCol>
                <a:gridCol w="983672">
                  <a:extLst>
                    <a:ext uri="{9D8B030D-6E8A-4147-A177-3AD203B41FA5}">
                      <a16:colId xmlns:a16="http://schemas.microsoft.com/office/drawing/2014/main" val="220609790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1514348234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158560613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3738207221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val="1528541235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985664148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1642641803"/>
                    </a:ext>
                  </a:extLst>
                </a:gridCol>
                <a:gridCol w="997526">
                  <a:extLst>
                    <a:ext uri="{9D8B030D-6E8A-4147-A177-3AD203B41FA5}">
                      <a16:colId xmlns:a16="http://schemas.microsoft.com/office/drawing/2014/main" val="2908830778"/>
                    </a:ext>
                  </a:extLst>
                </a:gridCol>
              </a:tblGrid>
              <a:tr h="9754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Year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Subgroup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On/Mastered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2074506004"/>
                  </a:ext>
                </a:extLst>
              </a:tr>
              <a:tr h="1105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23.1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38.5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54.4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140975881"/>
                  </a:ext>
                </a:extLst>
              </a:tr>
              <a:tr h="1105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69.2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69.2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171640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715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924-A178-304A-A0E4-CC20D85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Achievement </a:t>
            </a:r>
            <a:br>
              <a:rPr lang="en-US" dirty="0"/>
            </a:br>
            <a:r>
              <a:rPr lang="en-US" dirty="0"/>
              <a:t>ELA – EL* Subgroup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5EC59-387F-7E43-B751-99B40EB85A6B}"/>
              </a:ext>
            </a:extLst>
          </p:cNvPr>
          <p:cNvSpPr txBox="1"/>
          <p:nvPr/>
        </p:nvSpPr>
        <p:spPr>
          <a:xfrm>
            <a:off x="554182" y="5583382"/>
            <a:ext cx="2251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*EL = English Learners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F214E5-3724-204F-B7E1-49BF0D853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888907"/>
              </p:ext>
            </p:extLst>
          </p:nvPr>
        </p:nvGraphicFramePr>
        <p:xfrm>
          <a:off x="124692" y="1828800"/>
          <a:ext cx="8257308" cy="2992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926">
                  <a:extLst>
                    <a:ext uri="{9D8B030D-6E8A-4147-A177-3AD203B41FA5}">
                      <a16:colId xmlns:a16="http://schemas.microsoft.com/office/drawing/2014/main" val="899448563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1710053407"/>
                    </a:ext>
                  </a:extLst>
                </a:gridCol>
                <a:gridCol w="526472">
                  <a:extLst>
                    <a:ext uri="{9D8B030D-6E8A-4147-A177-3AD203B41FA5}">
                      <a16:colId xmlns:a16="http://schemas.microsoft.com/office/drawing/2014/main" val="3936687730"/>
                    </a:ext>
                  </a:extLst>
                </a:gridCol>
                <a:gridCol w="1011134">
                  <a:extLst>
                    <a:ext uri="{9D8B030D-6E8A-4147-A177-3AD203B41FA5}">
                      <a16:colId xmlns:a16="http://schemas.microsoft.com/office/drawing/2014/main" val="1469451473"/>
                    </a:ext>
                  </a:extLst>
                </a:gridCol>
                <a:gridCol w="784890">
                  <a:extLst>
                    <a:ext uri="{9D8B030D-6E8A-4147-A177-3AD203B41FA5}">
                      <a16:colId xmlns:a16="http://schemas.microsoft.com/office/drawing/2014/main" val="2933416213"/>
                    </a:ext>
                  </a:extLst>
                </a:gridCol>
                <a:gridCol w="799781">
                  <a:extLst>
                    <a:ext uri="{9D8B030D-6E8A-4147-A177-3AD203B41FA5}">
                      <a16:colId xmlns:a16="http://schemas.microsoft.com/office/drawing/2014/main" val="592529290"/>
                    </a:ext>
                  </a:extLst>
                </a:gridCol>
                <a:gridCol w="555167">
                  <a:extLst>
                    <a:ext uri="{9D8B030D-6E8A-4147-A177-3AD203B41FA5}">
                      <a16:colId xmlns:a16="http://schemas.microsoft.com/office/drawing/2014/main" val="3372093110"/>
                    </a:ext>
                  </a:extLst>
                </a:gridCol>
                <a:gridCol w="893372">
                  <a:extLst>
                    <a:ext uri="{9D8B030D-6E8A-4147-A177-3AD203B41FA5}">
                      <a16:colId xmlns:a16="http://schemas.microsoft.com/office/drawing/2014/main" val="1748354817"/>
                    </a:ext>
                  </a:extLst>
                </a:gridCol>
                <a:gridCol w="799781">
                  <a:extLst>
                    <a:ext uri="{9D8B030D-6E8A-4147-A177-3AD203B41FA5}">
                      <a16:colId xmlns:a16="http://schemas.microsoft.com/office/drawing/2014/main" val="3760932354"/>
                    </a:ext>
                  </a:extLst>
                </a:gridCol>
                <a:gridCol w="784890">
                  <a:extLst>
                    <a:ext uri="{9D8B030D-6E8A-4147-A177-3AD203B41FA5}">
                      <a16:colId xmlns:a16="http://schemas.microsoft.com/office/drawing/2014/main" val="4092123001"/>
                    </a:ext>
                  </a:extLst>
                </a:gridCol>
                <a:gridCol w="938040">
                  <a:extLst>
                    <a:ext uri="{9D8B030D-6E8A-4147-A177-3AD203B41FA5}">
                      <a16:colId xmlns:a16="http://schemas.microsoft.com/office/drawing/2014/main" val="3301629009"/>
                    </a:ext>
                  </a:extLst>
                </a:gridCol>
              </a:tblGrid>
              <a:tr h="916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Year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Subgroup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On/Mastered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3650360725"/>
                  </a:ext>
                </a:extLst>
              </a:tr>
              <a:tr h="1038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English Learners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36.4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45.5%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429618175"/>
                  </a:ext>
                </a:extLst>
              </a:tr>
              <a:tr h="1038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English Learners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33.3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55.6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55.6%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280031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1378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924-A178-304A-A0E4-CC20D85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Achievement </a:t>
            </a:r>
            <a:br>
              <a:rPr lang="en-US" dirty="0"/>
            </a:br>
            <a:r>
              <a:rPr lang="en-US" dirty="0"/>
              <a:t>ELA – SWD* Subgroup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5EC59-387F-7E43-B751-99B40EB85A6B}"/>
              </a:ext>
            </a:extLst>
          </p:cNvPr>
          <p:cNvSpPr txBox="1"/>
          <p:nvPr/>
        </p:nvSpPr>
        <p:spPr>
          <a:xfrm>
            <a:off x="554182" y="5583382"/>
            <a:ext cx="3335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*SWD = Students with Disabilities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D19FFB-B962-F34F-848D-2B608DA91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911516"/>
              </p:ext>
            </p:extLst>
          </p:nvPr>
        </p:nvGraphicFramePr>
        <p:xfrm>
          <a:off x="207818" y="1856509"/>
          <a:ext cx="8118765" cy="3322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782">
                  <a:extLst>
                    <a:ext uri="{9D8B030D-6E8A-4147-A177-3AD203B41FA5}">
                      <a16:colId xmlns:a16="http://schemas.microsoft.com/office/drawing/2014/main" val="2495860997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415305578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454184523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1336983589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3530627904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79635177"/>
                    </a:ext>
                  </a:extLst>
                </a:gridCol>
                <a:gridCol w="678873">
                  <a:extLst>
                    <a:ext uri="{9D8B030D-6E8A-4147-A177-3AD203B41FA5}">
                      <a16:colId xmlns:a16="http://schemas.microsoft.com/office/drawing/2014/main" val="378571243"/>
                    </a:ext>
                  </a:extLst>
                </a:gridCol>
                <a:gridCol w="969398">
                  <a:extLst>
                    <a:ext uri="{9D8B030D-6E8A-4147-A177-3AD203B41FA5}">
                      <a16:colId xmlns:a16="http://schemas.microsoft.com/office/drawing/2014/main" val="609410165"/>
                    </a:ext>
                  </a:extLst>
                </a:gridCol>
                <a:gridCol w="679293">
                  <a:extLst>
                    <a:ext uri="{9D8B030D-6E8A-4147-A177-3AD203B41FA5}">
                      <a16:colId xmlns:a16="http://schemas.microsoft.com/office/drawing/2014/main" val="2612592294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326141902"/>
                    </a:ext>
                  </a:extLst>
                </a:gridCol>
                <a:gridCol w="1011383">
                  <a:extLst>
                    <a:ext uri="{9D8B030D-6E8A-4147-A177-3AD203B41FA5}">
                      <a16:colId xmlns:a16="http://schemas.microsoft.com/office/drawing/2014/main" val="2130992355"/>
                    </a:ext>
                  </a:extLst>
                </a:gridCol>
              </a:tblGrid>
              <a:tr h="6650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Year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Subgroup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On/Mastered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449823948"/>
                  </a:ext>
                </a:extLst>
              </a:tr>
              <a:tr h="1328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Students with Disabilities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13.7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29.5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6.8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36.4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3220340325"/>
                  </a:ext>
                </a:extLst>
              </a:tr>
              <a:tr h="1328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Students with Disabilities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29.4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38.2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8" marR="5898" marT="5898" marB="0" anchor="ctr"/>
                </a:tc>
                <a:extLst>
                  <a:ext uri="{0D108BD9-81ED-4DB2-BD59-A6C34878D82A}">
                    <a16:rowId xmlns:a16="http://schemas.microsoft.com/office/drawing/2014/main" val="232151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7116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924-A178-304A-A0E4-CC20D85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Achievement </a:t>
            </a:r>
            <a:br>
              <a:rPr lang="en-US" dirty="0"/>
            </a:br>
            <a:r>
              <a:rPr lang="en-US" dirty="0"/>
              <a:t>Math - ALL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BA3242B-A419-294F-89D7-AE25C572E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434806"/>
              </p:ext>
            </p:extLst>
          </p:nvPr>
        </p:nvGraphicFramePr>
        <p:xfrm>
          <a:off x="207819" y="2133599"/>
          <a:ext cx="7869380" cy="2784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207">
                  <a:extLst>
                    <a:ext uri="{9D8B030D-6E8A-4147-A177-3AD203B41FA5}">
                      <a16:colId xmlns:a16="http://schemas.microsoft.com/office/drawing/2014/main" val="2826238724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707719878"/>
                    </a:ext>
                  </a:extLst>
                </a:gridCol>
                <a:gridCol w="903760">
                  <a:extLst>
                    <a:ext uri="{9D8B030D-6E8A-4147-A177-3AD203B41FA5}">
                      <a16:colId xmlns:a16="http://schemas.microsoft.com/office/drawing/2014/main" val="3432226302"/>
                    </a:ext>
                  </a:extLst>
                </a:gridCol>
                <a:gridCol w="876165">
                  <a:extLst>
                    <a:ext uri="{9D8B030D-6E8A-4147-A177-3AD203B41FA5}">
                      <a16:colId xmlns:a16="http://schemas.microsoft.com/office/drawing/2014/main" val="1515882124"/>
                    </a:ext>
                  </a:extLst>
                </a:gridCol>
                <a:gridCol w="793376">
                  <a:extLst>
                    <a:ext uri="{9D8B030D-6E8A-4147-A177-3AD203B41FA5}">
                      <a16:colId xmlns:a16="http://schemas.microsoft.com/office/drawing/2014/main" val="3599035196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2520342149"/>
                    </a:ext>
                  </a:extLst>
                </a:gridCol>
                <a:gridCol w="910659">
                  <a:extLst>
                    <a:ext uri="{9D8B030D-6E8A-4147-A177-3AD203B41FA5}">
                      <a16:colId xmlns:a16="http://schemas.microsoft.com/office/drawing/2014/main" val="1092555938"/>
                    </a:ext>
                  </a:extLst>
                </a:gridCol>
                <a:gridCol w="809474">
                  <a:extLst>
                    <a:ext uri="{9D8B030D-6E8A-4147-A177-3AD203B41FA5}">
                      <a16:colId xmlns:a16="http://schemas.microsoft.com/office/drawing/2014/main" val="763764035"/>
                    </a:ext>
                  </a:extLst>
                </a:gridCol>
                <a:gridCol w="754283">
                  <a:extLst>
                    <a:ext uri="{9D8B030D-6E8A-4147-A177-3AD203B41FA5}">
                      <a16:colId xmlns:a16="http://schemas.microsoft.com/office/drawing/2014/main" val="4093914518"/>
                    </a:ext>
                  </a:extLst>
                </a:gridCol>
                <a:gridCol w="1021042">
                  <a:extLst>
                    <a:ext uri="{9D8B030D-6E8A-4147-A177-3AD203B41FA5}">
                      <a16:colId xmlns:a16="http://schemas.microsoft.com/office/drawing/2014/main" val="2222008100"/>
                    </a:ext>
                  </a:extLst>
                </a:gridCol>
              </a:tblGrid>
              <a:tr h="632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Year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On/Mastered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:a16="http://schemas.microsoft.com/office/drawing/2014/main" val="4213236875"/>
                  </a:ext>
                </a:extLst>
              </a:tr>
              <a:tr h="1075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3.1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19.2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43.3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34.4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77.6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:a16="http://schemas.microsoft.com/office/drawing/2014/main" val="786016129"/>
                  </a:ext>
                </a:extLst>
              </a:tr>
              <a:tr h="1075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32.5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2" marR="6692" marT="6692" marB="0" anchor="ctr"/>
                </a:tc>
                <a:extLst>
                  <a:ext uri="{0D108BD9-81ED-4DB2-BD59-A6C34878D82A}">
                    <a16:rowId xmlns:a16="http://schemas.microsoft.com/office/drawing/2014/main" val="696597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4775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3924-A178-304A-A0E4-CC20D85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Achievement </a:t>
            </a:r>
            <a:br>
              <a:rPr lang="en-US" dirty="0"/>
            </a:br>
            <a:r>
              <a:rPr lang="en-US" dirty="0"/>
              <a:t>Math – BHN* Subgroup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5EC59-387F-7E43-B751-99B40EB85A6B}"/>
              </a:ext>
            </a:extLst>
          </p:cNvPr>
          <p:cNvSpPr txBox="1"/>
          <p:nvPr/>
        </p:nvSpPr>
        <p:spPr>
          <a:xfrm>
            <a:off x="554182" y="5583382"/>
            <a:ext cx="3995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*BHN = Black, Hispanic, Native American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02E0A4-DE8F-024F-B402-DEE3E679A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59969"/>
              </p:ext>
            </p:extLst>
          </p:nvPr>
        </p:nvGraphicFramePr>
        <p:xfrm>
          <a:off x="110836" y="1953492"/>
          <a:ext cx="8229600" cy="2909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928">
                  <a:extLst>
                    <a:ext uri="{9D8B030D-6E8A-4147-A177-3AD203B41FA5}">
                      <a16:colId xmlns:a16="http://schemas.microsoft.com/office/drawing/2014/main" val="223158250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val="2325339939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392410051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566594762"/>
                    </a:ext>
                  </a:extLst>
                </a:gridCol>
                <a:gridCol w="678872">
                  <a:extLst>
                    <a:ext uri="{9D8B030D-6E8A-4147-A177-3AD203B41FA5}">
                      <a16:colId xmlns:a16="http://schemas.microsoft.com/office/drawing/2014/main" val="3533365829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646545263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65352769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3303390538"/>
                    </a:ext>
                  </a:extLst>
                </a:gridCol>
                <a:gridCol w="678873">
                  <a:extLst>
                    <a:ext uri="{9D8B030D-6E8A-4147-A177-3AD203B41FA5}">
                      <a16:colId xmlns:a16="http://schemas.microsoft.com/office/drawing/2014/main" val="4158679353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4252048497"/>
                    </a:ext>
                  </a:extLst>
                </a:gridCol>
                <a:gridCol w="983672">
                  <a:extLst>
                    <a:ext uri="{9D8B030D-6E8A-4147-A177-3AD203B41FA5}">
                      <a16:colId xmlns:a16="http://schemas.microsoft.com/office/drawing/2014/main" val="2222576622"/>
                    </a:ext>
                  </a:extLst>
                </a:gridCol>
              </a:tblGrid>
              <a:tr h="890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Year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Subgroup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#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Below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Approaching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 Track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% On/Mastered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1527155093"/>
                  </a:ext>
                </a:extLst>
              </a:tr>
              <a:tr h="1009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BHN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35.3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42.6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13.2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55.9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1539772947"/>
                  </a:ext>
                </a:extLst>
              </a:tr>
              <a:tr h="1009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BHN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31.6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24.1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55.7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1" marR="5991" marT="5991" marB="0" anchor="ctr"/>
                </a:tc>
                <a:extLst>
                  <a:ext uri="{0D108BD9-81ED-4DB2-BD59-A6C34878D82A}">
                    <a16:rowId xmlns:a16="http://schemas.microsoft.com/office/drawing/2014/main" val="56745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24064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8">
      <a:dk1>
        <a:srgbClr val="000000"/>
      </a:dk1>
      <a:lt1>
        <a:srgbClr val="FFFFFF"/>
      </a:lt1>
      <a:dk2>
        <a:srgbClr val="6A0A12"/>
      </a:dk2>
      <a:lt2>
        <a:srgbClr val="FFFFFF"/>
      </a:lt2>
      <a:accent1>
        <a:srgbClr val="6A0A12"/>
      </a:accent1>
      <a:accent2>
        <a:srgbClr val="196328"/>
      </a:accent2>
      <a:accent3>
        <a:srgbClr val="E8CB2C"/>
      </a:accent3>
      <a:accent4>
        <a:srgbClr val="6A0A12"/>
      </a:accent4>
      <a:accent5>
        <a:srgbClr val="196328"/>
      </a:accent5>
      <a:accent6>
        <a:srgbClr val="E8CB2C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20901</TotalTime>
  <Words>1192</Words>
  <Application>Microsoft Macintosh PowerPoint</Application>
  <PresentationFormat>On-screen Show (4:3)</PresentationFormat>
  <Paragraphs>472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</vt:lpstr>
      <vt:lpstr>Adjacency</vt:lpstr>
      <vt:lpstr>Data and Accountability Update  Bailey Station Elementary</vt:lpstr>
      <vt:lpstr>Indicators </vt:lpstr>
      <vt:lpstr>2019 Achievement  ELA - ALL</vt:lpstr>
      <vt:lpstr>2019 Achievement  ELA – BHN* Subgroup</vt:lpstr>
      <vt:lpstr>2019 Achievement  ELA – ED* Subgroup</vt:lpstr>
      <vt:lpstr>2019 Achievement  ELA – EL* Subgroup</vt:lpstr>
      <vt:lpstr>2019 Achievement  ELA – SWD* Subgroup</vt:lpstr>
      <vt:lpstr>2019 Achievement  Math - ALL</vt:lpstr>
      <vt:lpstr>2019 Achievement  Math – BHN* Subgroup</vt:lpstr>
      <vt:lpstr>2019 Achievement  Math – ED* Subgroup</vt:lpstr>
      <vt:lpstr>2019 Achievement  Math – EL* Subgroup</vt:lpstr>
      <vt:lpstr>2019 Achievement  Math – SWD* Subgroup</vt:lpstr>
      <vt:lpstr>2019 Achievement  Science - ALL</vt:lpstr>
      <vt:lpstr>2019 TVAAS – 3rd ELA</vt:lpstr>
      <vt:lpstr>2019 TVAAS – 3rd ELA Quintile</vt:lpstr>
      <vt:lpstr>2019 TVAAS – 4th/5th ELA</vt:lpstr>
      <vt:lpstr>2019 TVAAS – 4th ELA Quintile</vt:lpstr>
      <vt:lpstr>2019 TVAAS – 5th ELA Quintile</vt:lpstr>
      <vt:lpstr>2019 TVAAS – 3rd Math</vt:lpstr>
      <vt:lpstr>2019 TVAAS– 3rd Math Quintile</vt:lpstr>
      <vt:lpstr>2019 TVAAS – 4th/5th Math</vt:lpstr>
      <vt:lpstr>2019 TVAAS– 4th Math Quintile</vt:lpstr>
      <vt:lpstr>2019 TVAAS– 5th Math Quintile</vt:lpstr>
      <vt:lpstr>Chronic Absenteeism</vt:lpstr>
      <vt:lpstr>ELPA – WIDA ACCESS</vt:lpstr>
      <vt:lpstr>BSE Overall Score  - 3.7</vt:lpstr>
      <vt:lpstr>Bailey Station – Areas of Strength</vt:lpstr>
      <vt:lpstr>Bailey Station – Areas to Strengthen</vt:lpstr>
      <vt:lpstr> Levels of Effectiveness (LOE)  2019-2019</vt:lpstr>
    </vt:vector>
  </TitlesOfParts>
  <Company>Shelby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Higgins</dc:creator>
  <cp:lastModifiedBy>Miranda Manley</cp:lastModifiedBy>
  <cp:revision>197</cp:revision>
  <cp:lastPrinted>2014-07-25T18:13:26Z</cp:lastPrinted>
  <dcterms:created xsi:type="dcterms:W3CDTF">2014-07-08T14:10:51Z</dcterms:created>
  <dcterms:modified xsi:type="dcterms:W3CDTF">2020-04-10T16:40:46Z</dcterms:modified>
</cp:coreProperties>
</file>